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3"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7" r:id="rId12"/>
    <p:sldId id="268" r:id="rId13"/>
    <p:sldId id="265" r:id="rId14"/>
    <p:sldId id="266" r:id="rId15"/>
    <p:sldId id="269" r:id="rId16"/>
    <p:sldId id="270" r:id="rId17"/>
    <p:sldId id="285" r:id="rId18"/>
    <p:sldId id="271" r:id="rId19"/>
    <p:sldId id="282" r:id="rId20"/>
    <p:sldId id="272" r:id="rId21"/>
    <p:sldId id="283" r:id="rId22"/>
    <p:sldId id="273" r:id="rId23"/>
    <p:sldId id="284" r:id="rId24"/>
    <p:sldId id="294" r:id="rId25"/>
    <p:sldId id="274" r:id="rId26"/>
    <p:sldId id="275" r:id="rId27"/>
    <p:sldId id="292" r:id="rId28"/>
    <p:sldId id="278" r:id="rId29"/>
    <p:sldId id="279" r:id="rId30"/>
    <p:sldId id="297" r:id="rId31"/>
    <p:sldId id="280" r:id="rId32"/>
    <p:sldId id="286" r:id="rId33"/>
    <p:sldId id="298" r:id="rId34"/>
    <p:sldId id="288" r:id="rId35"/>
    <p:sldId id="287" r:id="rId36"/>
  </p:sldIdLst>
  <p:sldSz cx="12192000" cy="6858000"/>
  <p:notesSz cx="6858000" cy="9144000"/>
  <p:embeddedFontLst>
    <p:embeddedFont>
      <p:font typeface="Arial Narrow" panose="020B0604020202020204" pitchFamily="34" charset="0"/>
      <p:regular r:id="rId38"/>
      <p:bold r:id="rId39"/>
      <p:italic r:id="rId40"/>
      <p:boldItalic r:id="rId41"/>
    </p:embeddedFont>
    <p:embeddedFont>
      <p:font typeface="Helvetica Neue" panose="02000503000000020004"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12">
          <p15:clr>
            <a:srgbClr val="A4A3A4"/>
          </p15:clr>
        </p15:guide>
        <p15:guide id="2" orient="horz" pos="624" userDrawn="1">
          <p15:clr>
            <a:srgbClr val="A4A3A4"/>
          </p15:clr>
        </p15:guide>
        <p15:guide id="3" pos="3720" userDrawn="1">
          <p15:clr>
            <a:srgbClr val="A4A3A4"/>
          </p15:clr>
        </p15:guide>
        <p15:guide id="4" orient="horz" pos="4128" userDrawn="1">
          <p15:clr>
            <a:srgbClr val="9AA0A6"/>
          </p15:clr>
        </p15:guide>
        <p15:guide id="5" orient="horz" pos="2448" userDrawn="1">
          <p15:clr>
            <a:srgbClr val="000000"/>
          </p15:clr>
        </p15:guide>
        <p15:guide id="6" orient="horz" pos="2160" userDrawn="1">
          <p15:clr>
            <a:srgbClr val="000000"/>
          </p15:clr>
        </p15:guide>
        <p15:guide id="7" orient="horz" pos="3864" userDrawn="1">
          <p15:clr>
            <a:srgbClr val="000000"/>
          </p15:clr>
        </p15:guide>
        <p15:guide id="8" pos="3237">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jqWGY5p0YinaV/J8QVmlvQh92+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1"/>
    <p:restoredTop sz="94694"/>
  </p:normalViewPr>
  <p:slideViewPr>
    <p:cSldViewPr snapToGrid="0">
      <p:cViewPr varScale="1">
        <p:scale>
          <a:sx n="121" d="100"/>
          <a:sy n="121" d="100"/>
        </p:scale>
        <p:origin x="744" y="176"/>
      </p:cViewPr>
      <p:guideLst>
        <p:guide orient="horz" pos="1512"/>
        <p:guide orient="horz" pos="624"/>
        <p:guide pos="3720"/>
        <p:guide orient="horz" pos="4128"/>
        <p:guide orient="horz" pos="2448"/>
        <p:guide orient="horz" pos="2160"/>
        <p:guide orient="horz" pos="3864"/>
        <p:guide pos="3237"/>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50"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Narrow"/>
                <a:ea typeface="Arial Narrow"/>
                <a:cs typeface="Arial Narrow"/>
                <a:sym typeface="Arial Narrow"/>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Narrow"/>
                <a:ea typeface="Arial Narrow"/>
                <a:cs typeface="Arial Narrow"/>
                <a:sym typeface="Arial Narrow"/>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Narrow"/>
                <a:ea typeface="Arial Narrow"/>
                <a:cs typeface="Arial Narrow"/>
                <a:sym typeface="Arial Narrow"/>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Narrow"/>
                <a:ea typeface="Arial Narrow"/>
                <a:cs typeface="Arial Narrow"/>
                <a:sym typeface="Arial Narrow"/>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Narrow"/>
                <a:ea typeface="Arial Narrow"/>
                <a:cs typeface="Arial Narrow"/>
                <a:sym typeface="Arial Narrow"/>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Narrow"/>
                <a:ea typeface="Arial Narrow"/>
                <a:cs typeface="Arial Narrow"/>
                <a:sym typeface="Arial Narrow"/>
              </a:rPr>
              <a:t>‹#›</a:t>
            </a:fld>
            <a:endParaRPr sz="1200" b="0" i="0" u="none" strike="noStrike" cap="none">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3c549dc311_7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13c549dc311_7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13c549dc311_7_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atin typeface="Calibri"/>
                <a:ea typeface="Calibri"/>
                <a:cs typeface="Calibri"/>
                <a:sym typeface="Calibri"/>
              </a:rPr>
              <a:t>1</a:t>
            </a:fld>
            <a:endParaRPr>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b42f1d762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1b42f1d762b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r>
              <a:rPr lang="en-US"/>
              <a:t>Fig. 1. These two satellite images of Super Typhoon Goni over the Pacific Ocean were taken at almost the same time on 30 October 2020, when the storm was close to peak intensity with wind speeds exceeding 155 knots. The visible-light image from Japan’s Himawari-8 satellite (left; 500-meter resolution) captures the reflection of sunlight from the cloud tops and shows transverse bands in the cirrus clouds, a sloping eyewall, spiral banding features circling more than 360°, and a clear eye (indicative of an intense tropical cyclone). The wide-swath SAR image acquired by the Radarsat-2 satellite (right; with 100-meter resolution) shows the radar backscatter return from the ocean surface and patterns from convection cells, rainbands, and outflow boundaries, along with spiral wind streaks.</a:t>
            </a:r>
            <a:endParaRPr/>
          </a:p>
          <a:p>
            <a:pPr marL="457200" lvl="0" indent="-228600" algn="l" rtl="0">
              <a:lnSpc>
                <a:spcPct val="100000"/>
              </a:lnSpc>
              <a:spcBef>
                <a:spcPts val="0"/>
              </a:spcBef>
              <a:spcAft>
                <a:spcPts val="0"/>
              </a:spcAft>
              <a:buSzPts val="1100"/>
              <a:buNone/>
            </a:pPr>
            <a:endParaRPr>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d4d1997c1d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1d4d1997c1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Calibri"/>
                <a:ea typeface="Calibri"/>
                <a:cs typeface="Calibri"/>
                <a:sym typeface="Calibri"/>
              </a:rPr>
              <a:t>2</a:t>
            </a:fld>
            <a:endParaRPr>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395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d578638c13_1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d578638c13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d578638c13_1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d578638c13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0471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7:notes"/>
          <p:cNvSpPr txBox="1">
            <a:spLocks noGrp="1"/>
          </p:cNvSpPr>
          <p:nvPr>
            <p:ph type="body" idx="1"/>
          </p:nvPr>
        </p:nvSpPr>
        <p:spPr>
          <a:xfrm>
            <a:off x="686098" y="4343703"/>
            <a:ext cx="5485800" cy="4115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2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937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d26fbfb8fc_7_57:notes"/>
          <p:cNvSpPr txBox="1">
            <a:spLocks noGrp="1"/>
          </p:cNvSpPr>
          <p:nvPr>
            <p:ph type="body" idx="1"/>
          </p:nvPr>
        </p:nvSpPr>
        <p:spPr>
          <a:xfrm>
            <a:off x="686098" y="4343703"/>
            <a:ext cx="5485800" cy="4115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g1d26fbfb8fc_7_5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notes"/>
          <p:cNvSpPr txBox="1">
            <a:spLocks noGrp="1"/>
          </p:cNvSpPr>
          <p:nvPr>
            <p:ph type="body" idx="1"/>
          </p:nvPr>
        </p:nvSpPr>
        <p:spPr>
          <a:xfrm>
            <a:off x="686098" y="4343703"/>
            <a:ext cx="5485800" cy="4115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9d289bb054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19d289bb05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No photo">
  <p:cSld name="Title - No photo">
    <p:spTree>
      <p:nvGrpSpPr>
        <p:cNvPr id="1" name="Shape 14"/>
        <p:cNvGrpSpPr/>
        <p:nvPr/>
      </p:nvGrpSpPr>
      <p:grpSpPr>
        <a:xfrm>
          <a:off x="0" y="0"/>
          <a:ext cx="0" cy="0"/>
          <a:chOff x="0" y="0"/>
          <a:chExt cx="0" cy="0"/>
        </a:xfrm>
      </p:grpSpPr>
      <p:sp>
        <p:nvSpPr>
          <p:cNvPr id="15" name="Google Shape;15;g13c549dc311_7_5"/>
          <p:cNvSpPr txBox="1">
            <a:spLocks noGrp="1"/>
          </p:cNvSpPr>
          <p:nvPr>
            <p:ph type="title"/>
          </p:nvPr>
        </p:nvSpPr>
        <p:spPr>
          <a:xfrm>
            <a:off x="3168251" y="1327929"/>
            <a:ext cx="7313491" cy="788734"/>
          </a:xfrm>
          <a:prstGeom prst="rect">
            <a:avLst/>
          </a:prstGeom>
          <a:noFill/>
          <a:ln>
            <a:noFill/>
          </a:ln>
        </p:spPr>
        <p:txBody>
          <a:bodyPr spcFirstLastPara="1" wrap="square" lIns="91425" tIns="45700" rIns="91425" bIns="45700" anchor="t" anchorCtr="0">
            <a:noAutofit/>
          </a:bodyPr>
          <a:lstStyle>
            <a:lvl1pPr marR="0" lvl="0" algn="l" rtl="0">
              <a:lnSpc>
                <a:spcPct val="80000"/>
              </a:lnSpc>
              <a:spcBef>
                <a:spcPts val="0"/>
              </a:spcBef>
              <a:spcAft>
                <a:spcPts val="0"/>
              </a:spcAft>
              <a:buClr>
                <a:srgbClr val="1F4E79"/>
              </a:buClr>
              <a:buSzPts val="3200"/>
              <a:buFont typeface="Arial Narrow"/>
              <a:buNone/>
              <a:defRPr sz="3200" b="1" i="0" u="none" strike="noStrike" cap="none">
                <a:solidFill>
                  <a:srgbClr val="1F4E79"/>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 name="Google Shape;16;g13c549dc311_7_5"/>
          <p:cNvSpPr txBox="1">
            <a:spLocks noGrp="1"/>
          </p:cNvSpPr>
          <p:nvPr>
            <p:ph type="body" idx="1"/>
          </p:nvPr>
        </p:nvSpPr>
        <p:spPr>
          <a:xfrm>
            <a:off x="4269317" y="2707458"/>
            <a:ext cx="7313083" cy="122443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rgbClr val="262626"/>
              </a:buClr>
              <a:buSzPts val="2400"/>
              <a:buFont typeface="Arial"/>
              <a:buNone/>
              <a:defRPr sz="2400" b="0" i="0" u="none" strike="noStrike" cap="none">
                <a:solidFill>
                  <a:srgbClr val="262626"/>
                </a:solidFill>
                <a:latin typeface="Arial Narrow"/>
                <a:ea typeface="Arial Narrow"/>
                <a:cs typeface="Arial Narrow"/>
                <a:sym typeface="Arial Narrow"/>
              </a:defRPr>
            </a:lvl1pPr>
            <a:lvl2pPr marL="914400" marR="0" lvl="1" indent="-431800" algn="l" rtl="0">
              <a:lnSpc>
                <a:spcPct val="100000"/>
              </a:lnSpc>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
        <p:nvSpPr>
          <p:cNvPr id="17" name="Google Shape;17;g13c549dc311_7_5"/>
          <p:cNvSpPr txBox="1">
            <a:spLocks noGrp="1"/>
          </p:cNvSpPr>
          <p:nvPr>
            <p:ph type="body" idx="2"/>
          </p:nvPr>
        </p:nvSpPr>
        <p:spPr>
          <a:xfrm>
            <a:off x="154517" y="4807237"/>
            <a:ext cx="7313083" cy="57785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20"/>
              </a:spcBef>
              <a:spcAft>
                <a:spcPts val="0"/>
              </a:spcAft>
              <a:buClr>
                <a:srgbClr val="262626"/>
              </a:buClr>
              <a:buSzPts val="1600"/>
              <a:buFont typeface="Arial"/>
              <a:buNone/>
              <a:defRPr sz="1600" b="0" i="0" u="none" strike="noStrike" cap="none">
                <a:solidFill>
                  <a:srgbClr val="262626"/>
                </a:solidFill>
                <a:latin typeface="Arial Narrow"/>
                <a:ea typeface="Arial Narrow"/>
                <a:cs typeface="Arial Narrow"/>
                <a:sym typeface="Arial Narrow"/>
              </a:defRPr>
            </a:lvl1pPr>
            <a:lvl2pPr marL="914400" marR="0" lvl="1" indent="-431800" algn="l" rtl="0">
              <a:lnSpc>
                <a:spcPct val="100000"/>
              </a:lnSpc>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
        <p:nvSpPr>
          <p:cNvPr id="18" name="Google Shape;18;g13c549dc311_7_5"/>
          <p:cNvSpPr/>
          <p:nvPr/>
        </p:nvSpPr>
        <p:spPr>
          <a:xfrm>
            <a:off x="372533" y="2201333"/>
            <a:ext cx="1557867" cy="8974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Narrow"/>
              <a:ea typeface="Arial Narrow"/>
              <a:cs typeface="Arial Narrow"/>
              <a:sym typeface="Arial Narro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511740"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3200"/>
              <a:buFont typeface="Arial"/>
              <a:buNone/>
              <a:defRPr b="1" i="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262626"/>
              </a:buClr>
              <a:buSzPts val="2400"/>
              <a:buNone/>
              <a:defRPr sz="2400" b="0" i="0">
                <a:solidFill>
                  <a:srgbClr val="262626"/>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rgbClr val="262626"/>
              </a:buClr>
              <a:buSzPts val="2000"/>
              <a:buChar char="•"/>
              <a:defRPr sz="2000" b="0" i="0">
                <a:solidFill>
                  <a:srgbClr val="262626"/>
                </a:solidFill>
                <a:latin typeface="Calibri"/>
                <a:ea typeface="Calibri"/>
                <a:cs typeface="Calibri"/>
                <a:sym typeface="Calibri"/>
              </a:defRPr>
            </a:lvl1pPr>
            <a:lvl2pPr marL="914400" lvl="1" indent="-342900" algn="l">
              <a:lnSpc>
                <a:spcPct val="90000"/>
              </a:lnSpc>
              <a:spcBef>
                <a:spcPts val="500"/>
              </a:spcBef>
              <a:spcAft>
                <a:spcPts val="0"/>
              </a:spcAft>
              <a:buClr>
                <a:srgbClr val="262626"/>
              </a:buClr>
              <a:buSzPts val="1800"/>
              <a:buChar char="•"/>
              <a:defRPr sz="1800">
                <a:solidFill>
                  <a:srgbClr val="262626"/>
                </a:solidFill>
                <a:latin typeface="Helvetica Neue"/>
                <a:ea typeface="Helvetica Neue"/>
                <a:cs typeface="Helvetica Neue"/>
                <a:sym typeface="Helvetica Neue"/>
              </a:defRPr>
            </a:lvl2pPr>
            <a:lvl3pPr marL="1371600" lvl="2" indent="-3302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262626"/>
              </a:buClr>
              <a:buSzPts val="2400"/>
              <a:buNone/>
              <a:defRPr sz="2400" b="0" i="0">
                <a:solidFill>
                  <a:srgbClr val="262626"/>
                </a:solidFill>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rgbClr val="262626"/>
              </a:buClr>
              <a:buSzPts val="2000"/>
              <a:buChar char="•"/>
              <a:defRPr sz="2000" b="0" i="0">
                <a:solidFill>
                  <a:srgbClr val="262626"/>
                </a:solidFill>
                <a:latin typeface="Calibri"/>
                <a:ea typeface="Calibri"/>
                <a:cs typeface="Calibri"/>
                <a:sym typeface="Calibri"/>
              </a:defRPr>
            </a:lvl1pPr>
            <a:lvl2pPr marL="914400" lvl="1" indent="-342900" algn="l">
              <a:lnSpc>
                <a:spcPct val="90000"/>
              </a:lnSpc>
              <a:spcBef>
                <a:spcPts val="500"/>
              </a:spcBef>
              <a:spcAft>
                <a:spcPts val="0"/>
              </a:spcAft>
              <a:buClr>
                <a:srgbClr val="262626"/>
              </a:buClr>
              <a:buSzPts val="1800"/>
              <a:buChar char="•"/>
              <a:defRPr sz="1800">
                <a:solidFill>
                  <a:srgbClr val="262626"/>
                </a:solidFill>
                <a:latin typeface="Helvetica Neue"/>
                <a:ea typeface="Helvetica Neue"/>
                <a:cs typeface="Helvetica Neue"/>
                <a:sym typeface="Helvetica Neue"/>
              </a:defRPr>
            </a:lvl2pPr>
            <a:lvl3pPr marL="1371600" lvl="2" indent="-3302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3pPr>
            <a:lvl4pPr marL="1828800" lvl="3" indent="-3302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4pPr>
            <a:lvl5pPr marL="2286000" lvl="4" indent="-3302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6"/>
          <p:cNvSpPr txBox="1">
            <a:spLocks noGrp="1"/>
          </p:cNvSpPr>
          <p:nvPr>
            <p:ph type="sldNum" idx="12"/>
          </p:nvPr>
        </p:nvSpPr>
        <p:spPr>
          <a:xfrm>
            <a:off x="11041343" y="6441410"/>
            <a:ext cx="1104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16"/>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1200"/>
              </a:spcBef>
              <a:spcAft>
                <a:spcPts val="0"/>
              </a:spcAft>
              <a:buSzPts val="1400"/>
              <a:buNone/>
              <a:defRPr sz="1800" b="0" i="0">
                <a:solidFill>
                  <a:srgbClr val="F2F2F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3200"/>
              <a:buFont typeface="Arial"/>
              <a:buNone/>
              <a:defRPr b="1" i="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7"/>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17"/>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1200"/>
              </a:spcBef>
              <a:spcAft>
                <a:spcPts val="0"/>
              </a:spcAft>
              <a:buSzPts val="1400"/>
              <a:buNone/>
              <a:defRPr sz="1800" b="0" i="0">
                <a:solidFill>
                  <a:srgbClr val="F2F2F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18"/>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p18"/>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1200"/>
              </a:spcBef>
              <a:spcAft>
                <a:spcPts val="0"/>
              </a:spcAft>
              <a:buSzPts val="1400"/>
              <a:buNone/>
              <a:defRPr sz="1800" b="0" i="0">
                <a:solidFill>
                  <a:srgbClr val="F2F2F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E4E79"/>
              </a:buClr>
              <a:buSzPts val="3200"/>
              <a:buFont typeface="Helvetica Neue"/>
              <a:buNone/>
              <a:defRPr sz="3200" b="0" i="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262626"/>
              </a:buClr>
              <a:buSzPts val="3200"/>
              <a:buChar char="•"/>
              <a:defRPr sz="3200" b="0" i="0">
                <a:solidFill>
                  <a:srgbClr val="262626"/>
                </a:solidFill>
                <a:latin typeface="Calibri"/>
                <a:ea typeface="Calibri"/>
                <a:cs typeface="Calibri"/>
                <a:sym typeface="Calibri"/>
              </a:defRPr>
            </a:lvl1pPr>
            <a:lvl2pPr marL="914400" lvl="1" indent="-406400" algn="l">
              <a:lnSpc>
                <a:spcPct val="90000"/>
              </a:lnSpc>
              <a:spcBef>
                <a:spcPts val="500"/>
              </a:spcBef>
              <a:spcAft>
                <a:spcPts val="0"/>
              </a:spcAft>
              <a:buClr>
                <a:srgbClr val="262626"/>
              </a:buClr>
              <a:buSzPts val="2800"/>
              <a:buChar char="•"/>
              <a:defRPr sz="2800">
                <a:solidFill>
                  <a:srgbClr val="262626"/>
                </a:solidFill>
                <a:latin typeface="Helvetica Neue"/>
                <a:ea typeface="Helvetica Neue"/>
                <a:cs typeface="Helvetica Neue"/>
                <a:sym typeface="Helvetica Neue"/>
              </a:defRPr>
            </a:lvl2pPr>
            <a:lvl3pPr marL="1371600" lvl="2" indent="-381000" algn="l">
              <a:lnSpc>
                <a:spcPct val="90000"/>
              </a:lnSpc>
              <a:spcBef>
                <a:spcPts val="500"/>
              </a:spcBef>
              <a:spcAft>
                <a:spcPts val="0"/>
              </a:spcAft>
              <a:buClr>
                <a:srgbClr val="262626"/>
              </a:buClr>
              <a:buSzPts val="2400"/>
              <a:buChar char="•"/>
              <a:defRPr sz="2400">
                <a:solidFill>
                  <a:srgbClr val="262626"/>
                </a:solidFill>
                <a:latin typeface="Helvetica Neue"/>
                <a:ea typeface="Helvetica Neue"/>
                <a:cs typeface="Helvetica Neue"/>
                <a:sym typeface="Helvetica Neue"/>
              </a:defRPr>
            </a:lvl3pPr>
            <a:lvl4pPr marL="1828800" lvl="3" indent="-355600" algn="l">
              <a:lnSpc>
                <a:spcPct val="90000"/>
              </a:lnSpc>
              <a:spcBef>
                <a:spcPts val="5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4pPr>
            <a:lvl5pPr marL="2286000" lvl="4" indent="-355600" algn="l">
              <a:lnSpc>
                <a:spcPct val="90000"/>
              </a:lnSpc>
              <a:spcBef>
                <a:spcPts val="5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2" name="Google Shape;82;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19"/>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19"/>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1200"/>
              </a:spcBef>
              <a:spcAft>
                <a:spcPts val="0"/>
              </a:spcAft>
              <a:buSzPts val="1400"/>
              <a:buNone/>
              <a:defRPr sz="1800" b="0" i="0">
                <a:solidFill>
                  <a:srgbClr val="F2F2F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E4E79"/>
              </a:buClr>
              <a:buSzPts val="3200"/>
              <a:buFont typeface="Helvetica Neue"/>
              <a:buNone/>
              <a:defRPr sz="3200" b="0" i="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0"/>
          <p:cNvSpPr>
            <a:spLocks noGrp="1"/>
          </p:cNvSpPr>
          <p:nvPr>
            <p:ph type="pic" idx="2"/>
          </p:nvPr>
        </p:nvSpPr>
        <p:spPr>
          <a:xfrm>
            <a:off x="5183188" y="987425"/>
            <a:ext cx="6172200" cy="4873625"/>
          </a:xfrm>
          <a:prstGeom prst="rect">
            <a:avLst/>
          </a:prstGeom>
          <a:noFill/>
          <a:ln>
            <a:noFill/>
          </a:ln>
        </p:spPr>
      </p:sp>
      <p:sp>
        <p:nvSpPr>
          <p:cNvPr id="88" name="Google Shape;8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20"/>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20"/>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1200"/>
              </a:spcBef>
              <a:spcAft>
                <a:spcPts val="0"/>
              </a:spcAft>
              <a:buSzPts val="1400"/>
              <a:buNone/>
              <a:defRPr sz="1800" b="0" i="0">
                <a:solidFill>
                  <a:srgbClr val="F2F2F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1800"/>
              <a:buNone/>
              <a:defRPr b="0" i="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62626"/>
              </a:buClr>
              <a:buSzPts val="2800"/>
              <a:buChar char="•"/>
              <a:defRPr b="0" i="0">
                <a:solidFill>
                  <a:srgbClr val="262626"/>
                </a:solidFill>
                <a:latin typeface="Calibri"/>
                <a:ea typeface="Calibri"/>
                <a:cs typeface="Calibri"/>
                <a:sym typeface="Calibri"/>
              </a:defRPr>
            </a:lvl1pPr>
            <a:lvl2pPr marL="914400" lvl="1" indent="-3810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1"/>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21"/>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1200"/>
              </a:spcBef>
              <a:spcAft>
                <a:spcPts val="0"/>
              </a:spcAft>
              <a:buSzPts val="1400"/>
              <a:buNone/>
              <a:defRPr sz="1800" b="0" i="0">
                <a:solidFill>
                  <a:srgbClr val="F2F2F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1800"/>
              <a:buNone/>
              <a:defRPr b="0" i="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62626"/>
              </a:buClr>
              <a:buSzPts val="2800"/>
              <a:buChar char="•"/>
              <a:defRPr b="0" i="0">
                <a:solidFill>
                  <a:srgbClr val="262626"/>
                </a:solidFill>
                <a:latin typeface="Calibri"/>
                <a:ea typeface="Calibri"/>
                <a:cs typeface="Calibri"/>
                <a:sym typeface="Calibri"/>
              </a:defRPr>
            </a:lvl1pPr>
            <a:lvl2pPr marL="914400" lvl="1" indent="-3810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2"/>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22"/>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1200"/>
              </a:spcBef>
              <a:spcAft>
                <a:spcPts val="0"/>
              </a:spcAft>
              <a:buSzPts val="1400"/>
              <a:buNone/>
              <a:defRPr sz="1800" b="0" i="0">
                <a:solidFill>
                  <a:srgbClr val="F2F2F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1"/>
        <p:cNvGrpSpPr/>
        <p:nvPr/>
      </p:nvGrpSpPr>
      <p:grpSpPr>
        <a:xfrm>
          <a:off x="0" y="0"/>
          <a:ext cx="0" cy="0"/>
          <a:chOff x="0" y="0"/>
          <a:chExt cx="0" cy="0"/>
        </a:xfrm>
      </p:grpSpPr>
      <p:sp>
        <p:nvSpPr>
          <p:cNvPr id="102" name="Google Shape;102;p23"/>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1800"/>
              <a:buNone/>
              <a:defRPr b="0" i="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3"/>
          <p:cNvSpPr txBox="1">
            <a:spLocks noGrp="1"/>
          </p:cNvSpPr>
          <p:nvPr>
            <p:ph type="sldNum" idx="12"/>
          </p:nvPr>
        </p:nvSpPr>
        <p:spPr>
          <a:xfrm>
            <a:off x="11201984" y="6441410"/>
            <a:ext cx="1104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23"/>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1200"/>
              </a:spcBef>
              <a:spcAft>
                <a:spcPts val="0"/>
              </a:spcAft>
              <a:buSzPts val="1400"/>
              <a:buNone/>
              <a:defRPr sz="1800" b="0" i="0">
                <a:solidFill>
                  <a:srgbClr val="F2F2F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obj">
  <p:cSld name="OBJECT">
    <p:spTree>
      <p:nvGrpSpPr>
        <p:cNvPr id="1" name="Shape 19"/>
        <p:cNvGrpSpPr/>
        <p:nvPr/>
      </p:nvGrpSpPr>
      <p:grpSpPr>
        <a:xfrm>
          <a:off x="0" y="0"/>
          <a:ext cx="0" cy="0"/>
          <a:chOff x="0" y="0"/>
          <a:chExt cx="0" cy="0"/>
        </a:xfrm>
      </p:grpSpPr>
      <p:sp>
        <p:nvSpPr>
          <p:cNvPr id="20" name="Google Shape;20;g13c549dc311_7_10"/>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r" rtl="0">
              <a:lnSpc>
                <a:spcPct val="80000"/>
              </a:lnSpc>
              <a:spcBef>
                <a:spcPts val="0"/>
              </a:spcBef>
              <a:spcAft>
                <a:spcPts val="0"/>
              </a:spcAft>
              <a:buClr>
                <a:schemeClr val="accent1"/>
              </a:buClr>
              <a:buSzPts val="4400"/>
              <a:buFont typeface="Arial Narrow"/>
              <a:buNone/>
              <a:defRPr sz="4400" b="1" i="0" u="none" strike="noStrike" cap="none">
                <a:solidFill>
                  <a:schemeClr val="accen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 name="Google Shape;21;g13c549dc311_7_10"/>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480"/>
              </a:spcBef>
              <a:spcAft>
                <a:spcPts val="0"/>
              </a:spcAft>
              <a:buClr>
                <a:schemeClr val="dk2"/>
              </a:buClr>
              <a:buSzPts val="2400"/>
              <a:buFont typeface="Arial"/>
              <a:buNone/>
              <a:defRPr sz="2400" b="0" i="0" u="none" strike="noStrike" cap="none">
                <a:solidFill>
                  <a:schemeClr val="dk2"/>
                </a:solidFill>
                <a:latin typeface="Arial Narrow"/>
                <a:ea typeface="Arial Narrow"/>
                <a:cs typeface="Arial Narrow"/>
                <a:sym typeface="Arial Narrow"/>
              </a:defRPr>
            </a:lvl1pPr>
            <a:lvl2pPr marL="914400" marR="0" lvl="1" indent="-431800" algn="l" rtl="0">
              <a:lnSpc>
                <a:spcPct val="100000"/>
              </a:lnSpc>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
        <p:nvSpPr>
          <p:cNvPr id="22" name="Google Shape;22;g13c549dc311_7_1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9pPr>
          </a:lstStyle>
          <a:p>
            <a:pPr marL="0" lvl="0" indent="0" algn="l" rtl="0">
              <a:spcBef>
                <a:spcPts val="0"/>
              </a:spcBef>
              <a:spcAft>
                <a:spcPts val="0"/>
              </a:spcAft>
              <a:buNone/>
            </a:pPr>
            <a:r>
              <a:rPr lang="en-US"/>
              <a:t>U.S. Department of Commerce | National Oceanic and Atmospheric Administration | NOAA Fisheries | Page </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g13c549dc311_7_14"/>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t" anchorCtr="0">
            <a:noAutofit/>
          </a:bodyPr>
          <a:lstStyle>
            <a:lvl1pPr marR="0" lvl="0" algn="r" rtl="0">
              <a:lnSpc>
                <a:spcPct val="80000"/>
              </a:lnSpc>
              <a:spcBef>
                <a:spcPts val="0"/>
              </a:spcBef>
              <a:spcAft>
                <a:spcPts val="0"/>
              </a:spcAft>
              <a:buClr>
                <a:schemeClr val="accent1"/>
              </a:buClr>
              <a:buSzPts val="4400"/>
              <a:buFont typeface="Arial Narrow"/>
              <a:buNone/>
              <a:defRPr sz="4400" b="1" i="0" u="none" strike="noStrike" cap="none">
                <a:solidFill>
                  <a:schemeClr val="accen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5" name="Google Shape;25;g13c549dc311_7_14"/>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Arial Narrow"/>
                <a:ea typeface="Arial Narrow"/>
                <a:cs typeface="Arial Narrow"/>
                <a:sym typeface="Arial Narrow"/>
              </a:defRPr>
            </a:lvl1pPr>
            <a:lvl2pPr marR="0" lvl="1"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Arial Narrow"/>
                <a:ea typeface="Arial Narrow"/>
                <a:cs typeface="Arial Narrow"/>
                <a:sym typeface="Arial Narrow"/>
              </a:defRPr>
            </a:lvl2pPr>
            <a:lvl3pPr marR="0" lvl="2"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Arial Narrow"/>
                <a:ea typeface="Arial Narrow"/>
                <a:cs typeface="Arial Narrow"/>
                <a:sym typeface="Arial Narrow"/>
              </a:defRPr>
            </a:lvl3pPr>
            <a:lvl4pPr marR="0" lvl="3"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Arial Narrow"/>
                <a:ea typeface="Arial Narrow"/>
                <a:cs typeface="Arial Narrow"/>
                <a:sym typeface="Arial Narrow"/>
              </a:defRPr>
            </a:lvl4pPr>
            <a:lvl5pPr marR="0" lvl="4"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Arial Narrow"/>
                <a:ea typeface="Arial Narrow"/>
                <a:cs typeface="Arial Narrow"/>
                <a:sym typeface="Arial Narrow"/>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Narrow"/>
                <a:ea typeface="Arial Narrow"/>
                <a:cs typeface="Arial Narrow"/>
                <a:sym typeface="Arial Narrow"/>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Narrow"/>
                <a:ea typeface="Arial Narrow"/>
                <a:cs typeface="Arial Narrow"/>
                <a:sym typeface="Arial Narrow"/>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Narrow"/>
                <a:ea typeface="Arial Narrow"/>
                <a:cs typeface="Arial Narrow"/>
                <a:sym typeface="Arial Narrow"/>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Arial Narrow"/>
                <a:ea typeface="Arial Narrow"/>
                <a:cs typeface="Arial Narrow"/>
                <a:sym typeface="Arial Narrow"/>
              </a:defRPr>
            </a:lvl9pPr>
          </a:lstStyle>
          <a:p>
            <a:endParaRPr/>
          </a:p>
        </p:txBody>
      </p:sp>
      <p:sp>
        <p:nvSpPr>
          <p:cNvPr id="26" name="Google Shape;26;g13c549dc311_7_1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9pPr>
          </a:lstStyle>
          <a:p>
            <a:endParaRPr/>
          </a:p>
        </p:txBody>
      </p:sp>
      <p:sp>
        <p:nvSpPr>
          <p:cNvPr id="27" name="Google Shape;27;g13c549dc311_7_1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9pPr>
          </a:lstStyle>
          <a:p>
            <a:endParaRPr/>
          </a:p>
        </p:txBody>
      </p:sp>
      <p:sp>
        <p:nvSpPr>
          <p:cNvPr id="28" name="Google Shape;28;g13c549dc311_7_1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g13c549dc311_7_20"/>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9pPr>
          </a:lstStyle>
          <a:p>
            <a:endParaRPr/>
          </a:p>
        </p:txBody>
      </p:sp>
      <p:sp>
        <p:nvSpPr>
          <p:cNvPr id="31" name="Google Shape;31;g13c549dc311_7_2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Narrow"/>
                <a:ea typeface="Arial Narrow"/>
                <a:cs typeface="Arial Narrow"/>
                <a:sym typeface="Arial Narrow"/>
              </a:defRPr>
            </a:lvl9pPr>
          </a:lstStyle>
          <a:p>
            <a:endParaRPr/>
          </a:p>
        </p:txBody>
      </p:sp>
      <p:sp>
        <p:nvSpPr>
          <p:cNvPr id="32" name="Google Shape;32;g13c549dc311_7_2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Arial Narrow"/>
                <a:ea typeface="Arial Narrow"/>
                <a:cs typeface="Arial Narrow"/>
                <a:sym typeface="Arial Narrow"/>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3200"/>
              <a:buFont typeface="Arial"/>
              <a:buNone/>
              <a:defRPr b="1" i="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62626"/>
              </a:buClr>
              <a:buSzPts val="2800"/>
              <a:buChar char="•"/>
              <a:defRPr b="0" i="0">
                <a:solidFill>
                  <a:srgbClr val="262626"/>
                </a:solidFill>
                <a:latin typeface="Calibri"/>
                <a:ea typeface="Calibri"/>
                <a:cs typeface="Calibri"/>
                <a:sym typeface="Calibri"/>
              </a:defRPr>
            </a:lvl1pPr>
            <a:lvl2pPr marL="914400" lvl="1" indent="-3810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3"/>
          <p:cNvSpPr txBox="1">
            <a:spLocks noGrp="1"/>
          </p:cNvSpPr>
          <p:nvPr>
            <p:ph type="sldNum" idx="12"/>
          </p:nvPr>
        </p:nvSpPr>
        <p:spPr>
          <a:xfrm>
            <a:off x="11054339" y="6441410"/>
            <a:ext cx="1104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3"/>
          <p:cNvSpPr txBox="1">
            <a:spLocks noGrp="1"/>
          </p:cNvSpPr>
          <p:nvPr>
            <p:ph type="ftr" idx="11"/>
          </p:nvPr>
        </p:nvSpPr>
        <p:spPr>
          <a:xfrm>
            <a:off x="1200193" y="6441410"/>
            <a:ext cx="936934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1200"/>
              </a:spcBef>
              <a:spcAft>
                <a:spcPts val="0"/>
              </a:spcAft>
              <a:buSzPts val="1400"/>
              <a:buNone/>
              <a:defRPr sz="1800">
                <a:solidFill>
                  <a:srgbClr val="F2F2F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12"/>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E4E79"/>
              </a:buClr>
              <a:buSzPts val="3200"/>
              <a:buFont typeface="Arial"/>
              <a:buNone/>
              <a:defRPr b="1" i="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62626"/>
              </a:buClr>
              <a:buSzPts val="2800"/>
              <a:buChar char="•"/>
              <a:defRPr b="0" i="0">
                <a:solidFill>
                  <a:srgbClr val="262626"/>
                </a:solidFill>
                <a:latin typeface="Calibri"/>
                <a:ea typeface="Calibri"/>
                <a:cs typeface="Calibri"/>
                <a:sym typeface="Calibri"/>
              </a:defRPr>
            </a:lvl1pPr>
            <a:lvl2pPr marL="914400" lvl="1" indent="-3810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262626"/>
              </a:buClr>
              <a:buSzPts val="2800"/>
              <a:buChar char="•"/>
              <a:defRPr b="0" i="0">
                <a:solidFill>
                  <a:srgbClr val="262626"/>
                </a:solidFill>
                <a:latin typeface="Calibri"/>
                <a:ea typeface="Calibri"/>
                <a:cs typeface="Calibri"/>
                <a:sym typeface="Calibri"/>
              </a:defRPr>
            </a:lvl1pPr>
            <a:lvl2pPr marL="914400" lvl="1" indent="-3810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marL="1371600" lvl="2" indent="-355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marL="1828800" lvl="3"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marL="2286000" lvl="4" indent="-3429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sldNum" idx="12"/>
          </p:nvPr>
        </p:nvSpPr>
        <p:spPr>
          <a:xfrm>
            <a:off x="11041343" y="6441410"/>
            <a:ext cx="11040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F2F2F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r>
              <a:rPr lang="en-US"/>
              <a:t> </a:t>
            </a:r>
            <a:endParaRPr>
              <a:solidFill>
                <a:schemeClr val="lt1"/>
              </a:solidFill>
            </a:endParaRPr>
          </a:p>
        </p:txBody>
      </p:sp>
      <p:sp>
        <p:nvSpPr>
          <p:cNvPr id="51" name="Google Shape;51;p12"/>
          <p:cNvSpPr txBox="1">
            <a:spLocks noGrp="1"/>
          </p:cNvSpPr>
          <p:nvPr>
            <p:ph type="ftr" idx="11"/>
          </p:nvPr>
        </p:nvSpPr>
        <p:spPr>
          <a:xfrm>
            <a:off x="1221458" y="6441410"/>
            <a:ext cx="936934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1200"/>
              </a:spcBef>
              <a:spcAft>
                <a:spcPts val="0"/>
              </a:spcAft>
              <a:buSzPts val="1400"/>
              <a:buNone/>
              <a:defRPr sz="1800" b="0" i="0">
                <a:solidFill>
                  <a:srgbClr val="F2F2F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rgbClr val="2E6191"/>
              </a:buClr>
              <a:buSzPts val="1400"/>
              <a:buFont typeface="Arial"/>
              <a:buNone/>
              <a:defRPr sz="2800" b="1" i="0" u="none" strike="noStrike" cap="none">
                <a:solidFill>
                  <a:srgbClr val="2E6191"/>
                </a:solidFill>
                <a:latin typeface="Calibri"/>
                <a:ea typeface="Calibri"/>
                <a:cs typeface="Calibri"/>
                <a:sym typeface="Calibri"/>
              </a:defRPr>
            </a:lvl1pPr>
            <a:lvl2pPr marR="0" lvl="1"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2pPr>
            <a:lvl3pPr marR="0" lvl="2"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3pPr>
            <a:lvl4pPr marR="0" lvl="3"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4pPr>
            <a:lvl5pPr marR="0" lvl="4"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5pPr>
            <a:lvl6pPr marR="0" lvl="5"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6pPr>
            <a:lvl7pPr marR="0" lvl="6"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7pPr>
            <a:lvl8pPr marR="0" lvl="7"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8pPr>
            <a:lvl9pPr marR="0" lvl="8"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9pPr>
          </a:lstStyle>
          <a:p>
            <a:endParaRPr/>
          </a:p>
        </p:txBody>
      </p:sp>
      <p:sp>
        <p:nvSpPr>
          <p:cNvPr id="54" name="Google Shape;54;p15"/>
          <p:cNvSpPr txBox="1">
            <a:spLocks noGrp="1"/>
          </p:cNvSpPr>
          <p:nvPr>
            <p:ph type="body" idx="1"/>
          </p:nvPr>
        </p:nvSpPr>
        <p:spPr>
          <a:xfrm>
            <a:off x="639827" y="1258488"/>
            <a:ext cx="4350892" cy="1256112"/>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dk1"/>
              </a:buClr>
              <a:buSzPts val="1400"/>
              <a:buNone/>
              <a:defRPr sz="2000" b="0" i="0" u="none" strike="noStrike" cap="none">
                <a:solidFill>
                  <a:schemeClr val="dk1"/>
                </a:solidFill>
                <a:latin typeface="Calibri"/>
                <a:ea typeface="Calibri"/>
                <a:cs typeface="Calibri"/>
                <a:sym typeface="Calibri"/>
              </a:defRPr>
            </a:lvl1pPr>
            <a:lvl2pPr marL="914400" marR="0" lvl="1" indent="-355600" algn="l">
              <a:lnSpc>
                <a:spcPct val="90000"/>
              </a:lnSpc>
              <a:spcBef>
                <a:spcPts val="0"/>
              </a:spcBef>
              <a:spcAft>
                <a:spcPts val="0"/>
              </a:spcAft>
              <a:buClr>
                <a:schemeClr val="dk2"/>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a:lnSpc>
                <a:spcPct val="90000"/>
              </a:lnSpc>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30200" algn="l">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9023" algn="l">
              <a:lnSpc>
                <a:spcPct val="90000"/>
              </a:lnSpc>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19023" algn="l">
              <a:lnSpc>
                <a:spcPct val="90000"/>
              </a:lnSpc>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6pPr>
            <a:lvl7pPr marL="3200400" marR="0" lvl="6" indent="-319023" algn="l">
              <a:lnSpc>
                <a:spcPct val="90000"/>
              </a:lnSpc>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7pPr>
            <a:lvl8pPr marL="3657600" marR="0" lvl="7" indent="-319023" algn="l">
              <a:lnSpc>
                <a:spcPct val="90000"/>
              </a:lnSpc>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8pPr>
            <a:lvl9pPr marL="4114800" marR="0" lvl="8" indent="-319023" algn="l">
              <a:lnSpc>
                <a:spcPct val="90000"/>
              </a:lnSpc>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9pPr>
          </a:lstStyle>
          <a:p>
            <a:endParaRPr/>
          </a:p>
        </p:txBody>
      </p:sp>
      <p:cxnSp>
        <p:nvCxnSpPr>
          <p:cNvPr id="55" name="Google Shape;55;p15"/>
          <p:cNvCxnSpPr/>
          <p:nvPr/>
        </p:nvCxnSpPr>
        <p:spPr>
          <a:xfrm>
            <a:off x="1535055" y="753523"/>
            <a:ext cx="9144000" cy="0"/>
          </a:xfrm>
          <a:prstGeom prst="straightConnector1">
            <a:avLst/>
          </a:prstGeom>
          <a:noFill/>
          <a:ln w="31750" cap="flat" cmpd="sng">
            <a:solidFill>
              <a:srgbClr val="2E6191"/>
            </a:solidFill>
            <a:prstDash val="solid"/>
            <a:round/>
            <a:headEnd type="none" w="sm" len="sm"/>
            <a:tailEnd type="none" w="sm" len="sm"/>
          </a:ln>
          <a:effectLst>
            <a:outerShdw blurRad="40000" dist="20000" dir="5400000" rotWithShape="0">
              <a:srgbClr val="000000">
                <a:alpha val="36078"/>
              </a:srgbClr>
            </a:outerShdw>
          </a:effectLst>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6"/>
        <p:cNvGrpSpPr/>
        <p:nvPr/>
      </p:nvGrpSpPr>
      <p:grpSpPr>
        <a:xfrm>
          <a:off x="0" y="0"/>
          <a:ext cx="0" cy="0"/>
          <a:chOff x="0" y="0"/>
          <a:chExt cx="0" cy="0"/>
        </a:xfrm>
      </p:grpSpPr>
      <p:sp>
        <p:nvSpPr>
          <p:cNvPr id="57" name="Google Shape;57;g13c549dc311_1_24"/>
          <p:cNvSpPr txBox="1">
            <a:spLocks noGrp="1"/>
          </p:cNvSpPr>
          <p:nvPr>
            <p:ph type="title"/>
          </p:nvPr>
        </p:nvSpPr>
        <p:spPr>
          <a:xfrm>
            <a:off x="639828" y="219471"/>
            <a:ext cx="7521127" cy="314028"/>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SzPts val="1900"/>
              <a:buNone/>
              <a:defRPr sz="2800" b="1" i="0" u="none" strike="noStrike" cap="none">
                <a:solidFill>
                  <a:srgbClr val="2E6191"/>
                </a:solidFill>
                <a:latin typeface="Calibri"/>
                <a:ea typeface="Calibri"/>
                <a:cs typeface="Calibri"/>
                <a:sym typeface="Calibri"/>
              </a:defRPr>
            </a:lvl1pPr>
            <a:lvl2pPr marR="0" lvl="1" algn="l">
              <a:lnSpc>
                <a:spcPct val="100000"/>
              </a:lnSpc>
              <a:spcBef>
                <a:spcPts val="0"/>
              </a:spcBef>
              <a:spcAft>
                <a:spcPts val="0"/>
              </a:spcAft>
              <a:buSzPts val="1900"/>
              <a:buNone/>
              <a:defRPr sz="1900" b="1" i="0" u="none" strike="noStrike" cap="none">
                <a:solidFill>
                  <a:schemeClr val="dk2"/>
                </a:solidFill>
                <a:latin typeface="Arial"/>
                <a:ea typeface="Arial"/>
                <a:cs typeface="Arial"/>
                <a:sym typeface="Arial"/>
              </a:defRPr>
            </a:lvl2pPr>
            <a:lvl3pPr marR="0" lvl="2" algn="l">
              <a:lnSpc>
                <a:spcPct val="100000"/>
              </a:lnSpc>
              <a:spcBef>
                <a:spcPts val="0"/>
              </a:spcBef>
              <a:spcAft>
                <a:spcPts val="0"/>
              </a:spcAft>
              <a:buSzPts val="1900"/>
              <a:buNone/>
              <a:defRPr sz="1900" b="1" i="0" u="none" strike="noStrike" cap="none">
                <a:solidFill>
                  <a:schemeClr val="dk2"/>
                </a:solidFill>
                <a:latin typeface="Arial"/>
                <a:ea typeface="Arial"/>
                <a:cs typeface="Arial"/>
                <a:sym typeface="Arial"/>
              </a:defRPr>
            </a:lvl3pPr>
            <a:lvl4pPr marR="0" lvl="3" algn="l">
              <a:lnSpc>
                <a:spcPct val="100000"/>
              </a:lnSpc>
              <a:spcBef>
                <a:spcPts val="0"/>
              </a:spcBef>
              <a:spcAft>
                <a:spcPts val="0"/>
              </a:spcAft>
              <a:buSzPts val="1900"/>
              <a:buNone/>
              <a:defRPr sz="1900" b="1" i="0" u="none" strike="noStrike" cap="none">
                <a:solidFill>
                  <a:schemeClr val="dk2"/>
                </a:solidFill>
                <a:latin typeface="Arial"/>
                <a:ea typeface="Arial"/>
                <a:cs typeface="Arial"/>
                <a:sym typeface="Arial"/>
              </a:defRPr>
            </a:lvl4pPr>
            <a:lvl5pPr marR="0" lvl="4" algn="l">
              <a:lnSpc>
                <a:spcPct val="100000"/>
              </a:lnSpc>
              <a:spcBef>
                <a:spcPts val="0"/>
              </a:spcBef>
              <a:spcAft>
                <a:spcPts val="0"/>
              </a:spcAft>
              <a:buSzPts val="1900"/>
              <a:buNone/>
              <a:defRPr sz="1900" b="1" i="0" u="none" strike="noStrike" cap="none">
                <a:solidFill>
                  <a:schemeClr val="dk2"/>
                </a:solidFill>
                <a:latin typeface="Arial"/>
                <a:ea typeface="Arial"/>
                <a:cs typeface="Arial"/>
                <a:sym typeface="Arial"/>
              </a:defRPr>
            </a:lvl5pPr>
            <a:lvl6pPr marR="0" lvl="5" algn="l">
              <a:lnSpc>
                <a:spcPct val="100000"/>
              </a:lnSpc>
              <a:spcBef>
                <a:spcPts val="0"/>
              </a:spcBef>
              <a:spcAft>
                <a:spcPts val="0"/>
              </a:spcAft>
              <a:buSzPts val="1900"/>
              <a:buNone/>
              <a:defRPr sz="1900" b="1" i="0" u="none" strike="noStrike" cap="none">
                <a:solidFill>
                  <a:schemeClr val="dk2"/>
                </a:solidFill>
                <a:latin typeface="Arial"/>
                <a:ea typeface="Arial"/>
                <a:cs typeface="Arial"/>
                <a:sym typeface="Arial"/>
              </a:defRPr>
            </a:lvl6pPr>
            <a:lvl7pPr marR="0" lvl="6" algn="l">
              <a:lnSpc>
                <a:spcPct val="100000"/>
              </a:lnSpc>
              <a:spcBef>
                <a:spcPts val="0"/>
              </a:spcBef>
              <a:spcAft>
                <a:spcPts val="0"/>
              </a:spcAft>
              <a:buSzPts val="1900"/>
              <a:buNone/>
              <a:defRPr sz="1900" b="1" i="0" u="none" strike="noStrike" cap="none">
                <a:solidFill>
                  <a:schemeClr val="dk2"/>
                </a:solidFill>
                <a:latin typeface="Arial"/>
                <a:ea typeface="Arial"/>
                <a:cs typeface="Arial"/>
                <a:sym typeface="Arial"/>
              </a:defRPr>
            </a:lvl7pPr>
            <a:lvl8pPr marR="0" lvl="7" algn="l">
              <a:lnSpc>
                <a:spcPct val="100000"/>
              </a:lnSpc>
              <a:spcBef>
                <a:spcPts val="0"/>
              </a:spcBef>
              <a:spcAft>
                <a:spcPts val="0"/>
              </a:spcAft>
              <a:buSzPts val="1900"/>
              <a:buNone/>
              <a:defRPr sz="1900" b="1" i="0" u="none" strike="noStrike" cap="none">
                <a:solidFill>
                  <a:schemeClr val="dk2"/>
                </a:solidFill>
                <a:latin typeface="Arial"/>
                <a:ea typeface="Arial"/>
                <a:cs typeface="Arial"/>
                <a:sym typeface="Arial"/>
              </a:defRPr>
            </a:lvl8pPr>
            <a:lvl9pPr marR="0" lvl="8" algn="l">
              <a:lnSpc>
                <a:spcPct val="100000"/>
              </a:lnSpc>
              <a:spcBef>
                <a:spcPts val="0"/>
              </a:spcBef>
              <a:spcAft>
                <a:spcPts val="0"/>
              </a:spcAft>
              <a:buSzPts val="1900"/>
              <a:buNone/>
              <a:defRPr sz="1900" b="1" i="0" u="none" strike="noStrike" cap="none">
                <a:solidFill>
                  <a:schemeClr val="dk2"/>
                </a:solidFill>
                <a:latin typeface="Arial"/>
                <a:ea typeface="Arial"/>
                <a:cs typeface="Arial"/>
                <a:sym typeface="Arial"/>
              </a:defRPr>
            </a:lvl9pPr>
          </a:lstStyle>
          <a:p>
            <a:endParaRPr/>
          </a:p>
        </p:txBody>
      </p:sp>
      <p:sp>
        <p:nvSpPr>
          <p:cNvPr id="58" name="Google Shape;58;g13c549dc311_1_24"/>
          <p:cNvSpPr txBox="1">
            <a:spLocks noGrp="1"/>
          </p:cNvSpPr>
          <p:nvPr>
            <p:ph type="body" idx="1"/>
          </p:nvPr>
        </p:nvSpPr>
        <p:spPr>
          <a:xfrm>
            <a:off x="639827" y="1258488"/>
            <a:ext cx="4350892" cy="1256112"/>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SzPts val="1900"/>
              <a:buNone/>
              <a:defRPr sz="2000" b="0" i="0" u="none" strike="noStrike" cap="none">
                <a:solidFill>
                  <a:schemeClr val="dk1"/>
                </a:solidFill>
                <a:latin typeface="Calibri"/>
                <a:ea typeface="Calibri"/>
                <a:cs typeface="Calibri"/>
                <a:sym typeface="Calibri"/>
              </a:defRPr>
            </a:lvl1pPr>
            <a:lvl2pPr marL="914400" marR="0" lvl="1" indent="-400050" algn="l">
              <a:lnSpc>
                <a:spcPct val="90000"/>
              </a:lnSpc>
              <a:spcBef>
                <a:spcPts val="0"/>
              </a:spcBef>
              <a:spcAft>
                <a:spcPts val="0"/>
              </a:spcAft>
              <a:buClr>
                <a:schemeClr val="dk2"/>
              </a:buClr>
              <a:buSzPts val="2700"/>
              <a:buFont typeface="Arial"/>
              <a:buChar char="•"/>
              <a:defRPr sz="1600" b="0" i="0" u="none" strike="noStrike" cap="none">
                <a:solidFill>
                  <a:schemeClr val="dk1"/>
                </a:solidFill>
                <a:latin typeface="Arial"/>
                <a:ea typeface="Arial"/>
                <a:cs typeface="Arial"/>
                <a:sym typeface="Arial"/>
              </a:defRPr>
            </a:lvl2pPr>
            <a:lvl3pPr marL="1371600" marR="0" lvl="2" indent="-393700" algn="l">
              <a:lnSpc>
                <a:spcPct val="90000"/>
              </a:lnSpc>
              <a:spcBef>
                <a:spcPts val="0"/>
              </a:spcBef>
              <a:spcAft>
                <a:spcPts val="0"/>
              </a:spcAft>
              <a:buClr>
                <a:schemeClr val="dk2"/>
              </a:buClr>
              <a:buSzPts val="2600"/>
              <a:buFont typeface="Arial"/>
              <a:buChar char="–"/>
              <a:defRPr sz="1600" b="0" i="0" u="none" strike="noStrike" cap="none">
                <a:solidFill>
                  <a:schemeClr val="dk1"/>
                </a:solidFill>
                <a:latin typeface="Arial"/>
                <a:ea typeface="Arial"/>
                <a:cs typeface="Arial"/>
                <a:sym typeface="Arial"/>
              </a:defRPr>
            </a:lvl3pPr>
            <a:lvl4pPr marL="1828800" marR="0" lvl="3" indent="-361950" algn="l">
              <a:lnSpc>
                <a:spcPct val="90000"/>
              </a:lnSpc>
              <a:spcBef>
                <a:spcPts val="0"/>
              </a:spcBef>
              <a:spcAft>
                <a:spcPts val="0"/>
              </a:spcAft>
              <a:buClr>
                <a:schemeClr val="dk2"/>
              </a:buClr>
              <a:buSzPts val="2100"/>
              <a:buFont typeface="Arial"/>
              <a:buChar char="•"/>
              <a:defRPr sz="1600" b="0" i="0" u="none" strike="noStrike" cap="none">
                <a:solidFill>
                  <a:schemeClr val="dk1"/>
                </a:solidFill>
                <a:latin typeface="Arial"/>
                <a:ea typeface="Arial"/>
                <a:cs typeface="Arial"/>
                <a:sym typeface="Arial"/>
              </a:defRPr>
            </a:lvl4pPr>
            <a:lvl5pPr marL="2286000" marR="0" lvl="4" indent="-349250" algn="l">
              <a:lnSpc>
                <a:spcPct val="90000"/>
              </a:lnSpc>
              <a:spcBef>
                <a:spcPts val="0"/>
              </a:spcBef>
              <a:spcAft>
                <a:spcPts val="0"/>
              </a:spcAft>
              <a:buClr>
                <a:schemeClr val="dk2"/>
              </a:buClr>
              <a:buSzPts val="1900"/>
              <a:buFont typeface="Arial"/>
              <a:buChar char="-"/>
              <a:defRPr sz="1600" b="0" i="0" u="none" strike="noStrike" cap="none">
                <a:solidFill>
                  <a:schemeClr val="dk1"/>
                </a:solidFill>
                <a:latin typeface="Arial"/>
                <a:ea typeface="Arial"/>
                <a:cs typeface="Arial"/>
                <a:sym typeface="Arial"/>
              </a:defRPr>
            </a:lvl5pPr>
            <a:lvl6pPr marL="2743200" marR="0" lvl="5" indent="-349250" algn="l">
              <a:lnSpc>
                <a:spcPct val="90000"/>
              </a:lnSpc>
              <a:spcBef>
                <a:spcPts val="0"/>
              </a:spcBef>
              <a:spcAft>
                <a:spcPts val="0"/>
              </a:spcAft>
              <a:buClr>
                <a:schemeClr val="dk2"/>
              </a:buClr>
              <a:buSzPts val="1900"/>
              <a:buFont typeface="Arial"/>
              <a:buChar char="-"/>
              <a:defRPr sz="1600" b="0" i="0" u="none" strike="noStrike" cap="none">
                <a:solidFill>
                  <a:schemeClr val="dk1"/>
                </a:solidFill>
                <a:latin typeface="Arial"/>
                <a:ea typeface="Arial"/>
                <a:cs typeface="Arial"/>
                <a:sym typeface="Arial"/>
              </a:defRPr>
            </a:lvl6pPr>
            <a:lvl7pPr marL="3200400" marR="0" lvl="6" indent="-349250" algn="l">
              <a:lnSpc>
                <a:spcPct val="90000"/>
              </a:lnSpc>
              <a:spcBef>
                <a:spcPts val="0"/>
              </a:spcBef>
              <a:spcAft>
                <a:spcPts val="0"/>
              </a:spcAft>
              <a:buClr>
                <a:schemeClr val="dk2"/>
              </a:buClr>
              <a:buSzPts val="1900"/>
              <a:buFont typeface="Arial"/>
              <a:buChar char="-"/>
              <a:defRPr sz="1600" b="0" i="0" u="none" strike="noStrike" cap="none">
                <a:solidFill>
                  <a:schemeClr val="dk1"/>
                </a:solidFill>
                <a:latin typeface="Arial"/>
                <a:ea typeface="Arial"/>
                <a:cs typeface="Arial"/>
                <a:sym typeface="Arial"/>
              </a:defRPr>
            </a:lvl7pPr>
            <a:lvl8pPr marL="3657600" marR="0" lvl="7" indent="-349250" algn="l">
              <a:lnSpc>
                <a:spcPct val="90000"/>
              </a:lnSpc>
              <a:spcBef>
                <a:spcPts val="0"/>
              </a:spcBef>
              <a:spcAft>
                <a:spcPts val="0"/>
              </a:spcAft>
              <a:buClr>
                <a:schemeClr val="dk2"/>
              </a:buClr>
              <a:buSzPts val="1900"/>
              <a:buFont typeface="Arial"/>
              <a:buChar char="-"/>
              <a:defRPr sz="1600" b="0" i="0" u="none" strike="noStrike" cap="none">
                <a:solidFill>
                  <a:schemeClr val="dk1"/>
                </a:solidFill>
                <a:latin typeface="Arial"/>
                <a:ea typeface="Arial"/>
                <a:cs typeface="Arial"/>
                <a:sym typeface="Arial"/>
              </a:defRPr>
            </a:lvl8pPr>
            <a:lvl9pPr marL="4114800" marR="0" lvl="8" indent="-349250" algn="l">
              <a:lnSpc>
                <a:spcPct val="90000"/>
              </a:lnSpc>
              <a:spcBef>
                <a:spcPts val="0"/>
              </a:spcBef>
              <a:spcAft>
                <a:spcPts val="0"/>
              </a:spcAft>
              <a:buClr>
                <a:schemeClr val="dk2"/>
              </a:buClr>
              <a:buSzPts val="1900"/>
              <a:buFont typeface="Arial"/>
              <a:buChar char="-"/>
              <a:defRPr sz="1600" b="0" i="0" u="none" strike="noStrike" cap="none">
                <a:solidFill>
                  <a:schemeClr val="dk1"/>
                </a:solidFill>
                <a:latin typeface="Arial"/>
                <a:ea typeface="Arial"/>
                <a:cs typeface="Arial"/>
                <a:sym typeface="Arial"/>
              </a:defRPr>
            </a:lvl9pPr>
          </a:lstStyle>
          <a:p>
            <a:endParaRPr/>
          </a:p>
        </p:txBody>
      </p:sp>
      <p:cxnSp>
        <p:nvCxnSpPr>
          <p:cNvPr id="59" name="Google Shape;59;g13c549dc311_1_24"/>
          <p:cNvCxnSpPr/>
          <p:nvPr/>
        </p:nvCxnSpPr>
        <p:spPr>
          <a:xfrm>
            <a:off x="1535055" y="753523"/>
            <a:ext cx="9144000" cy="0"/>
          </a:xfrm>
          <a:prstGeom prst="straightConnector1">
            <a:avLst/>
          </a:prstGeom>
          <a:noFill/>
          <a:ln w="31750" cap="flat" cmpd="sng">
            <a:solidFill>
              <a:srgbClr val="2E6191"/>
            </a:solidFill>
            <a:prstDash val="solid"/>
            <a:round/>
            <a:headEnd type="none" w="sm" len="sm"/>
            <a:tailEnd type="none" w="sm" len="sm"/>
          </a:ln>
          <a:effectLst>
            <a:outerShdw blurRad="40000" dist="20000" dir="5400000" rotWithShape="0">
              <a:srgbClr val="000000">
                <a:alpha val="36078"/>
              </a:srgb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rgbClr val="2E6191"/>
              </a:buClr>
              <a:buSzPts val="1400"/>
              <a:buFont typeface="Arial"/>
              <a:buNone/>
              <a:defRPr sz="2800" b="1" i="0" u="none" strike="noStrike" cap="none">
                <a:solidFill>
                  <a:srgbClr val="2E6191"/>
                </a:solidFill>
                <a:latin typeface="Calibri"/>
                <a:ea typeface="Calibri"/>
                <a:cs typeface="Calibri"/>
                <a:sym typeface="Calibri"/>
              </a:defRPr>
            </a:lvl1pPr>
            <a:lvl2pPr marR="0" lvl="1"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2pPr>
            <a:lvl3pPr marR="0" lvl="2"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3pPr>
            <a:lvl4pPr marR="0" lvl="3"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4pPr>
            <a:lvl5pPr marR="0" lvl="4"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5pPr>
            <a:lvl6pPr marR="0" lvl="5"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6pPr>
            <a:lvl7pPr marR="0" lvl="6"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7pPr>
            <a:lvl8pPr marR="0" lvl="7"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8pPr>
            <a:lvl9pPr marR="0" lvl="8" algn="l">
              <a:lnSpc>
                <a:spcPct val="100000"/>
              </a:lnSpc>
              <a:spcBef>
                <a:spcPts val="0"/>
              </a:spcBef>
              <a:spcAft>
                <a:spcPts val="0"/>
              </a:spcAft>
              <a:buClr>
                <a:schemeClr val="dk2"/>
              </a:buClr>
              <a:buSzPts val="1400"/>
              <a:buFont typeface="Arial"/>
              <a:buNone/>
              <a:defRPr sz="1900" b="1" i="0" u="none" strike="noStrike" cap="none">
                <a:solidFill>
                  <a:schemeClr val="dk2"/>
                </a:solidFill>
                <a:latin typeface="Arial"/>
                <a:ea typeface="Arial"/>
                <a:cs typeface="Arial"/>
                <a:sym typeface="Arial"/>
              </a:defRPr>
            </a:lvl9pPr>
          </a:lstStyle>
          <a:p>
            <a:endParaRPr/>
          </a:p>
        </p:txBody>
      </p:sp>
      <p:sp>
        <p:nvSpPr>
          <p:cNvPr id="62" name="Google Shape;62;p14"/>
          <p:cNvSpPr txBox="1">
            <a:spLocks noGrp="1"/>
          </p:cNvSpPr>
          <p:nvPr>
            <p:ph type="body" idx="1"/>
          </p:nvPr>
        </p:nvSpPr>
        <p:spPr>
          <a:xfrm>
            <a:off x="639827" y="1258488"/>
            <a:ext cx="4350892" cy="1256112"/>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dk1"/>
              </a:buClr>
              <a:buSzPts val="1400"/>
              <a:buNone/>
              <a:defRPr sz="2000" b="0" i="0" u="none" strike="noStrike" cap="none">
                <a:solidFill>
                  <a:schemeClr val="dk1"/>
                </a:solidFill>
                <a:latin typeface="Calibri"/>
                <a:ea typeface="Calibri"/>
                <a:cs typeface="Calibri"/>
                <a:sym typeface="Calibri"/>
              </a:defRPr>
            </a:lvl1pPr>
            <a:lvl2pPr marL="914400" marR="0" lvl="1" indent="-355600" algn="l">
              <a:lnSpc>
                <a:spcPct val="90000"/>
              </a:lnSpc>
              <a:spcBef>
                <a:spcPts val="0"/>
              </a:spcBef>
              <a:spcAft>
                <a:spcPts val="0"/>
              </a:spcAft>
              <a:buClr>
                <a:schemeClr val="dk2"/>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a:lnSpc>
                <a:spcPct val="90000"/>
              </a:lnSpc>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30200" algn="l">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9023" algn="l">
              <a:lnSpc>
                <a:spcPct val="90000"/>
              </a:lnSpc>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19023" algn="l">
              <a:lnSpc>
                <a:spcPct val="90000"/>
              </a:lnSpc>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6pPr>
            <a:lvl7pPr marL="3200400" marR="0" lvl="6" indent="-319023" algn="l">
              <a:lnSpc>
                <a:spcPct val="90000"/>
              </a:lnSpc>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7pPr>
            <a:lvl8pPr marL="3657600" marR="0" lvl="7" indent="-319023" algn="l">
              <a:lnSpc>
                <a:spcPct val="90000"/>
              </a:lnSpc>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8pPr>
            <a:lvl9pPr marL="4114800" marR="0" lvl="8" indent="-319023" algn="l">
              <a:lnSpc>
                <a:spcPct val="90000"/>
              </a:lnSpc>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9pPr>
          </a:lstStyle>
          <a:p>
            <a:endParaRPr/>
          </a:p>
        </p:txBody>
      </p:sp>
      <p:cxnSp>
        <p:nvCxnSpPr>
          <p:cNvPr id="63" name="Google Shape;63;p14"/>
          <p:cNvCxnSpPr/>
          <p:nvPr/>
        </p:nvCxnSpPr>
        <p:spPr>
          <a:xfrm>
            <a:off x="1535055" y="753523"/>
            <a:ext cx="9144000" cy="0"/>
          </a:xfrm>
          <a:prstGeom prst="straightConnector1">
            <a:avLst/>
          </a:prstGeom>
          <a:noFill/>
          <a:ln w="31750" cap="flat" cmpd="sng">
            <a:solidFill>
              <a:srgbClr val="2E6191"/>
            </a:solidFill>
            <a:prstDash val="solid"/>
            <a:round/>
            <a:headEnd type="none" w="sm" len="sm"/>
            <a:tailEnd type="none" w="sm" len="sm"/>
          </a:ln>
          <a:effectLst>
            <a:outerShdw blurRad="40000" dist="20000" dir="5400000" rotWithShape="0">
              <a:srgbClr val="000000">
                <a:alpha val="36078"/>
              </a:srgb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image" Target="../media/image2.png"/><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9"/>
        <p:cNvGrpSpPr/>
        <p:nvPr/>
      </p:nvGrpSpPr>
      <p:grpSpPr>
        <a:xfrm>
          <a:off x="0" y="0"/>
          <a:ext cx="0" cy="0"/>
          <a:chOff x="0" y="0"/>
          <a:chExt cx="0" cy="0"/>
        </a:xfrm>
      </p:grpSpPr>
      <p:sp>
        <p:nvSpPr>
          <p:cNvPr id="10" name="Google Shape;10;g13c549dc311_7_0"/>
          <p:cNvSpPr/>
          <p:nvPr/>
        </p:nvSpPr>
        <p:spPr>
          <a:xfrm>
            <a:off x="-12253" y="4417161"/>
            <a:ext cx="12227564" cy="2457785"/>
          </a:xfrm>
          <a:custGeom>
            <a:avLst/>
            <a:gdLst/>
            <a:ahLst/>
            <a:cxnLst/>
            <a:rect l="l" t="t" r="r" b="b"/>
            <a:pathLst>
              <a:path w="9170673" h="2457785" extrusionOk="0">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Narrow"/>
              <a:ea typeface="Arial Narrow"/>
              <a:cs typeface="Arial Narrow"/>
              <a:sym typeface="Arial Narrow"/>
            </a:endParaRPr>
          </a:p>
        </p:txBody>
      </p:sp>
      <p:sp>
        <p:nvSpPr>
          <p:cNvPr id="11" name="Google Shape;11;g13c549dc311_7_0"/>
          <p:cNvSpPr/>
          <p:nvPr/>
        </p:nvSpPr>
        <p:spPr>
          <a:xfrm>
            <a:off x="-12253" y="0"/>
            <a:ext cx="12227564" cy="3708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Narrow"/>
              <a:ea typeface="Arial Narrow"/>
              <a:cs typeface="Arial Narrow"/>
              <a:sym typeface="Arial Narrow"/>
            </a:endParaRPr>
          </a:p>
        </p:txBody>
      </p:sp>
      <p:pic>
        <p:nvPicPr>
          <p:cNvPr id="12" name="Google Shape;12;g13c549dc311_7_0"/>
          <p:cNvPicPr preferRelativeResize="0"/>
          <p:nvPr/>
        </p:nvPicPr>
        <p:blipFill rotWithShape="1">
          <a:blip r:embed="rId7">
            <a:alphaModFix/>
          </a:blip>
          <a:srcRect/>
          <a:stretch/>
        </p:blipFill>
        <p:spPr>
          <a:xfrm>
            <a:off x="10668000" y="5405168"/>
            <a:ext cx="1243781" cy="1243781"/>
          </a:xfrm>
          <a:prstGeom prst="rect">
            <a:avLst/>
          </a:prstGeom>
          <a:noFill/>
          <a:ln>
            <a:noFill/>
          </a:ln>
        </p:spPr>
      </p:pic>
      <p:pic>
        <p:nvPicPr>
          <p:cNvPr id="13" name="Google Shape;13;g13c549dc311_7_0"/>
          <p:cNvPicPr preferRelativeResize="0"/>
          <p:nvPr/>
        </p:nvPicPr>
        <p:blipFill rotWithShape="1">
          <a:blip r:embed="rId8">
            <a:alphaModFix/>
          </a:blip>
          <a:srcRect/>
          <a:stretch/>
        </p:blipFill>
        <p:spPr>
          <a:xfrm>
            <a:off x="-17878" y="-97099"/>
            <a:ext cx="9144000" cy="416157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
        <p:nvSpPr>
          <p:cNvPr id="34" name="Google Shape;34;p11"/>
          <p:cNvSpPr/>
          <p:nvPr/>
        </p:nvSpPr>
        <p:spPr>
          <a:xfrm>
            <a:off x="0" y="6398651"/>
            <a:ext cx="12192000" cy="457200"/>
          </a:xfrm>
          <a:prstGeom prst="rect">
            <a:avLst/>
          </a:prstGeom>
          <a:solidFill>
            <a:srgbClr val="1E4E79"/>
          </a:solidFill>
          <a:ln>
            <a:noFill/>
          </a:ln>
        </p:spPr>
        <p:txBody>
          <a:bodyPr spcFirstLastPara="1" wrap="square" lIns="91425" tIns="45700" rIns="91425" bIns="45700" anchor="t" anchorCtr="0">
            <a:noAutofit/>
          </a:bodyPr>
          <a:lstStyle/>
          <a:p>
            <a:pPr marL="0" marR="0" lvl="0" indent="0" algn="l" rtl="0">
              <a:lnSpc>
                <a:spcPct val="93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 name="Google Shape;35;p11"/>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E4E79"/>
              </a:buClr>
              <a:buSzPts val="3200"/>
              <a:buFont typeface="Helvetica Neue"/>
              <a:buNone/>
              <a:defRPr sz="3200" b="0" i="0" u="none" strike="noStrike" cap="none">
                <a:solidFill>
                  <a:srgbClr val="1E4E79"/>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36" name="Google Shape;36;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11"/>
          <p:cNvSpPr/>
          <p:nvPr/>
        </p:nvSpPr>
        <p:spPr>
          <a:xfrm>
            <a:off x="0" y="0"/>
            <a:ext cx="12192000" cy="91440"/>
          </a:xfrm>
          <a:prstGeom prst="rect">
            <a:avLst/>
          </a:prstGeom>
          <a:solidFill>
            <a:srgbClr val="1F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 name="Google Shape;38;p11"/>
          <p:cNvPicPr preferRelativeResize="0"/>
          <p:nvPr/>
        </p:nvPicPr>
        <p:blipFill rotWithShape="1">
          <a:blip r:embed="rId15">
            <a:alphaModFix/>
          </a:blip>
          <a:srcRect/>
          <a:stretch/>
        </p:blipFill>
        <p:spPr>
          <a:xfrm>
            <a:off x="344806" y="6418969"/>
            <a:ext cx="411480" cy="411480"/>
          </a:xfrm>
          <a:prstGeom prst="rect">
            <a:avLst/>
          </a:prstGeom>
          <a:noFill/>
          <a:ln>
            <a:noFill/>
          </a:ln>
        </p:spPr>
      </p:pic>
      <p:sp>
        <p:nvSpPr>
          <p:cNvPr id="39" name="Google Shape;39;p11"/>
          <p:cNvSpPr txBox="1">
            <a:spLocks noGrp="1"/>
          </p:cNvSpPr>
          <p:nvPr>
            <p:ph type="ftr" idx="11"/>
          </p:nvPr>
        </p:nvSpPr>
        <p:spPr>
          <a:xfrm>
            <a:off x="981636" y="6437032"/>
            <a:ext cx="6916271"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120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0" name="Google Shape;40;p11"/>
          <p:cNvSpPr txBox="1">
            <a:spLocks noGrp="1"/>
          </p:cNvSpPr>
          <p:nvPr>
            <p:ph type="sldNum" idx="12"/>
          </p:nvPr>
        </p:nvSpPr>
        <p:spPr>
          <a:xfrm>
            <a:off x="8610600" y="6450479"/>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mailto:coastwatch.info@noaa.gov" TargetMode="External"/><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hyperlink" Target="https://www.star.nesdis.noaa.gov/socd/mecb/sar/AKDEMO_products/APL_winds/wind_images2/2021-08/S1A_ESA_2021_08_21_09_59_12_0682855152_061.81W_15.93N_VV_C_nrcs.png"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hyperlink" Target="https://www.star.nesdis.noaa.gov/socd/mecb/sar/AKDEMO_products/APL_winds/wind_images2/2022-03/S1A_ESA_2022_03_03_22_10_57_0699660657_059.78W_13.43N_VV_C_nrcs.png"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www.star.nesdis.noaa.gov/socd/mecb/sar/AKDEMO_products/APL_winds/wind_images2/2020-01/S1B_ESA_2020_01_26_04_07_36_0633326856_156.09W_56.43N_VV_C5_GFS05CDF_wind.png" TargetMode="External"/><Relationship Id="rId3" Type="http://schemas.openxmlformats.org/officeDocument/2006/relationships/slideLayout" Target="../slideLayouts/slideLayout7.xml"/><Relationship Id="rId7" Type="http://schemas.openxmlformats.org/officeDocument/2006/relationships/hyperlink" Target="https://www.star.nesdis.noaa.gov/socd/mecb/sar/AKDEMO_products/APL_winds/wind_images2/2020-01/S1B_ESA_2020_01_26_04_07_36_0633326856_156.09W_56.43N_VV_C_nrcs.png"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2.xm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2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image" Target="../media/image3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hyperlink" Target="https://www.star.nesdis.noaa.gov/socd/mecb/sar/AKDEMO_products/APL_winds/wind_images2/2023-08/S1A_ESA_2023_08_17_00_17_07_0745546627_092.44W_22.53N_VV_C_nrcs.png" TargetMode="Externa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37.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40.gif"/><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45.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48.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6.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61.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60.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4.m4a"/><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notesSlide" Target="../notesSlides/notesSlide3.xml"/><Relationship Id="rId5" Type="http://schemas.openxmlformats.org/officeDocument/2006/relationships/slideLayout" Target="../slideLayouts/slideLayout6.xml"/><Relationship Id="rId4" Type="http://schemas.openxmlformats.org/officeDocument/2006/relationships/audio" Target="../media/media4.m4a"/></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63.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65.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hyperlink" Target="https://www.star.nesdis.noaa.gov/socd/mecb/sar/AKDEMO_products/APL_winds/wind_images2/2023-02/S1A_ESA_2023_02_21_00_39_04_0730255144_096.71W_13.09N_VV_C_nrcs.png" TargetMode="External"/><Relationship Id="rId5" Type="http://schemas.openxmlformats.org/officeDocument/2006/relationships/image" Target="../media/image64.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65.png"/><Relationship Id="rId5" Type="http://schemas.openxmlformats.org/officeDocument/2006/relationships/image" Target="../media/image66.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67.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hyperlink" Target="https://cimss.ssec.wisc.edu/satellite-blog/" TargetMode="External"/><Relationship Id="rId5" Type="http://schemas.openxmlformats.org/officeDocument/2006/relationships/hyperlink" Target="https://ovl.oceandatalab.com/" TargetMode="External"/><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6.png"/><Relationship Id="rId5" Type="http://schemas.openxmlformats.org/officeDocument/2006/relationships/image" Target="../media/image68.png"/><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hyperlink" Target="https://appliedsciences.nasa.gov/join-mission/training/english/arset-introduction-synthetic-aperture-radar"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8.xml"/><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www.star.nesdis.noaa.gov/socd/mecb/sar/AKDEMO_products/APL_winds/wind_images2/2023-01/S1A_ESA_2023_01_27_19_55_12_0728164512_034.07W_57.51N_HH_C5_GFS025CDF_wind.png" TargetMode="External"/><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g13c549dc311_7_24"/>
          <p:cNvPicPr preferRelativeResize="0"/>
          <p:nvPr/>
        </p:nvPicPr>
        <p:blipFill rotWithShape="1">
          <a:blip r:embed="rId5">
            <a:alphaModFix/>
          </a:blip>
          <a:srcRect/>
          <a:stretch/>
        </p:blipFill>
        <p:spPr>
          <a:xfrm>
            <a:off x="178906" y="2239948"/>
            <a:ext cx="5480296" cy="4209745"/>
          </a:xfrm>
          <a:prstGeom prst="rect">
            <a:avLst/>
          </a:prstGeom>
          <a:noFill/>
          <a:ln>
            <a:noFill/>
          </a:ln>
        </p:spPr>
      </p:pic>
      <p:sp>
        <p:nvSpPr>
          <p:cNvPr id="111" name="Google Shape;111;g13c549dc311_7_24"/>
          <p:cNvSpPr txBox="1">
            <a:spLocks noGrp="1"/>
          </p:cNvSpPr>
          <p:nvPr>
            <p:ph type="title"/>
          </p:nvPr>
        </p:nvSpPr>
        <p:spPr>
          <a:xfrm>
            <a:off x="1761067" y="1064844"/>
            <a:ext cx="10430933" cy="104055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SzPts val="5400"/>
              <a:buNone/>
            </a:pPr>
            <a:r>
              <a:rPr lang="en-US" sz="4400"/>
              <a:t>How Various Oceanic and Atmospheric Phenomena Appear in SAR Imagery </a:t>
            </a:r>
            <a:br>
              <a:rPr lang="en-US" sz="4400">
                <a:latin typeface="Arial Narrow"/>
                <a:ea typeface="Arial Narrow"/>
                <a:cs typeface="Arial Narrow"/>
                <a:sym typeface="Arial Narrow"/>
              </a:rPr>
            </a:br>
            <a:endParaRPr sz="4400">
              <a:latin typeface="Arial Narrow"/>
              <a:ea typeface="Arial Narrow"/>
              <a:cs typeface="Arial Narrow"/>
              <a:sym typeface="Arial Narrow"/>
            </a:endParaRPr>
          </a:p>
        </p:txBody>
      </p:sp>
      <p:sp>
        <p:nvSpPr>
          <p:cNvPr id="112" name="Google Shape;112;g13c549dc311_7_24"/>
          <p:cNvSpPr txBox="1">
            <a:spLocks noGrp="1"/>
          </p:cNvSpPr>
          <p:nvPr>
            <p:ph type="body" idx="2"/>
          </p:nvPr>
        </p:nvSpPr>
        <p:spPr>
          <a:xfrm>
            <a:off x="154517" y="6427310"/>
            <a:ext cx="7313083" cy="5778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62626"/>
              </a:buClr>
              <a:buSzPts val="1600"/>
              <a:buNone/>
            </a:pPr>
            <a:r>
              <a:rPr lang="en-US" dirty="0">
                <a:latin typeface="Arial Narrow"/>
                <a:ea typeface="Arial Narrow"/>
                <a:cs typeface="Arial Narrow"/>
                <a:sym typeface="Arial Narrow"/>
              </a:rPr>
              <a:t>Last Updated</a:t>
            </a:r>
            <a:r>
              <a:rPr lang="en-US">
                <a:latin typeface="Arial Narrow"/>
                <a:ea typeface="Arial Narrow"/>
                <a:cs typeface="Arial Narrow"/>
                <a:sym typeface="Arial Narrow"/>
              </a:rPr>
              <a:t>: 12/10/20</a:t>
            </a:r>
            <a:r>
              <a:rPr lang="en-US"/>
              <a:t>24</a:t>
            </a:r>
            <a:endParaRPr dirty="0">
              <a:latin typeface="Arial Narrow"/>
              <a:ea typeface="Arial Narrow"/>
              <a:cs typeface="Arial Narrow"/>
              <a:sym typeface="Arial Narrow"/>
            </a:endParaRPr>
          </a:p>
        </p:txBody>
      </p:sp>
      <p:sp>
        <p:nvSpPr>
          <p:cNvPr id="113" name="Google Shape;113;g13c549dc311_7_24"/>
          <p:cNvSpPr/>
          <p:nvPr/>
        </p:nvSpPr>
        <p:spPr>
          <a:xfrm>
            <a:off x="7953580" y="6296286"/>
            <a:ext cx="246734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Arial Narrow"/>
                <a:ea typeface="Arial Narrow"/>
                <a:cs typeface="Arial Narrow"/>
                <a:sym typeface="Arial Narrow"/>
                <a:hlinkClick r:id="rId6">
                  <a:extLst>
                    <a:ext uri="{A12FA001-AC4F-418D-AE19-62706E023703}">
                      <ahyp:hlinkClr xmlns:ahyp="http://schemas.microsoft.com/office/drawing/2018/hyperlinkcolor" val="tx"/>
                    </a:ext>
                  </a:extLst>
                </a:hlinkClick>
              </a:rPr>
              <a:t>coastwatch.info@noaa.gov</a:t>
            </a:r>
            <a:endParaRPr sz="1800" b="0" i="0" u="none" strike="noStrike" cap="none">
              <a:solidFill>
                <a:schemeClr val="dk1"/>
              </a:solidFill>
              <a:latin typeface="Arial Narrow"/>
              <a:ea typeface="Arial Narrow"/>
              <a:cs typeface="Arial Narrow"/>
              <a:sym typeface="Arial Narrow"/>
            </a:endParaRPr>
          </a:p>
        </p:txBody>
      </p:sp>
      <p:sp>
        <p:nvSpPr>
          <p:cNvPr id="114" name="Google Shape;114;g13c549dc311_7_24"/>
          <p:cNvSpPr txBox="1"/>
          <p:nvPr/>
        </p:nvSpPr>
        <p:spPr>
          <a:xfrm>
            <a:off x="5559201" y="2426920"/>
            <a:ext cx="6603649" cy="14997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1F4E79"/>
              </a:buClr>
              <a:buSzPts val="5400"/>
              <a:buFont typeface="Arial Narrow"/>
              <a:buNone/>
            </a:pPr>
            <a:r>
              <a:rPr lang="en-US" sz="3000" b="1" i="0" u="none" strike="noStrike" cap="none">
                <a:solidFill>
                  <a:srgbClr val="1F4E79"/>
                </a:solidFill>
                <a:latin typeface="Arial Narrow"/>
                <a:ea typeface="Arial Narrow"/>
                <a:cs typeface="Arial Narrow"/>
                <a:sym typeface="Arial Narrow"/>
              </a:rPr>
              <a:t>Module 3: Synthetic Aperture Radar Series </a:t>
            </a:r>
            <a:endParaRPr sz="1400" b="0" i="0" u="none" strike="noStrike" cap="none">
              <a:solidFill>
                <a:srgbClr val="000000"/>
              </a:solidFill>
              <a:latin typeface="Calibri"/>
              <a:ea typeface="Calibri"/>
              <a:cs typeface="Calibri"/>
              <a:sym typeface="Calibri"/>
            </a:endParaRPr>
          </a:p>
          <a:p>
            <a:pPr marL="0" marR="0" lvl="0" indent="0" algn="ctr" rtl="0">
              <a:lnSpc>
                <a:spcPct val="80000"/>
              </a:lnSpc>
              <a:spcBef>
                <a:spcPts val="0"/>
              </a:spcBef>
              <a:spcAft>
                <a:spcPts val="0"/>
              </a:spcAft>
              <a:buClr>
                <a:srgbClr val="1F4E79"/>
              </a:buClr>
              <a:buSzPts val="5400"/>
              <a:buFont typeface="Arial Narrow"/>
              <a:buNone/>
            </a:pPr>
            <a:endParaRPr sz="3000" b="1" i="0" u="none" strike="noStrike" cap="none">
              <a:solidFill>
                <a:srgbClr val="1F4E79"/>
              </a:solidFill>
              <a:latin typeface="Arial Narrow"/>
              <a:ea typeface="Arial Narrow"/>
              <a:cs typeface="Arial Narrow"/>
              <a:sym typeface="Arial Narrow"/>
            </a:endParaRPr>
          </a:p>
          <a:p>
            <a:pPr marL="0" marR="0" lvl="0" indent="0" algn="ctr" rtl="0">
              <a:lnSpc>
                <a:spcPct val="80000"/>
              </a:lnSpc>
              <a:spcBef>
                <a:spcPts val="0"/>
              </a:spcBef>
              <a:spcAft>
                <a:spcPts val="0"/>
              </a:spcAft>
              <a:buClr>
                <a:srgbClr val="1F4E79"/>
              </a:buClr>
              <a:buSzPts val="5400"/>
              <a:buFont typeface="Arial Narrow"/>
              <a:buNone/>
            </a:pPr>
            <a:r>
              <a:rPr lang="en-US" sz="3000" b="1" i="0" u="none" strike="noStrike" cap="none">
                <a:solidFill>
                  <a:srgbClr val="1F4E79"/>
                </a:solidFill>
                <a:latin typeface="Arial Narrow"/>
                <a:ea typeface="Arial Narrow"/>
                <a:cs typeface="Arial Narrow"/>
                <a:sym typeface="Arial Narrow"/>
              </a:rPr>
              <a:t>NOAA CoastWatch Satellite Courses</a:t>
            </a:r>
            <a:endParaRPr sz="1400" b="0" i="0" u="none" strike="noStrike" cap="none">
              <a:solidFill>
                <a:srgbClr val="000000"/>
              </a:solidFill>
              <a:latin typeface="Calibri"/>
              <a:ea typeface="Calibri"/>
              <a:cs typeface="Calibri"/>
              <a:sym typeface="Calibri"/>
            </a:endParaRPr>
          </a:p>
        </p:txBody>
      </p:sp>
      <p:sp>
        <p:nvSpPr>
          <p:cNvPr id="115" name="Google Shape;115;g13c549dc311_7_24"/>
          <p:cNvSpPr txBox="1"/>
          <p:nvPr/>
        </p:nvSpPr>
        <p:spPr>
          <a:xfrm>
            <a:off x="2674175" y="5988525"/>
            <a:ext cx="2650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Narrow"/>
                <a:ea typeface="Arial Narrow"/>
                <a:cs typeface="Arial Narrow"/>
                <a:sym typeface="Arial Narrow"/>
              </a:rPr>
              <a:t>Sentinel-1 SAR image </a:t>
            </a:r>
            <a:br>
              <a:rPr lang="en-US" sz="1600" b="0" i="0" u="none" strike="noStrike" cap="none">
                <a:solidFill>
                  <a:schemeClr val="dk1"/>
                </a:solidFill>
                <a:latin typeface="Arial Narrow"/>
                <a:ea typeface="Arial Narrow"/>
                <a:cs typeface="Arial Narrow"/>
                <a:sym typeface="Arial Narrow"/>
              </a:rPr>
            </a:br>
            <a:r>
              <a:rPr lang="en-US" sz="1600" b="0" i="0" u="none" strike="noStrike" cap="none">
                <a:solidFill>
                  <a:schemeClr val="dk1"/>
                </a:solidFill>
                <a:latin typeface="Arial Narrow"/>
                <a:ea typeface="Arial Narrow"/>
                <a:cs typeface="Arial Narrow"/>
                <a:sym typeface="Arial Narrow"/>
              </a:rPr>
              <a:t>Hawaii 29 May 2022 04:31 UTC</a:t>
            </a:r>
            <a:endParaRPr sz="1400" b="0" i="0" u="none" strike="noStrike" cap="none">
              <a:solidFill>
                <a:schemeClr val="dk1"/>
              </a:solidFill>
              <a:latin typeface="Calibri"/>
              <a:ea typeface="Calibri"/>
              <a:cs typeface="Calibri"/>
              <a:sym typeface="Calibri"/>
            </a:endParaRPr>
          </a:p>
        </p:txBody>
      </p:sp>
      <p:pic>
        <p:nvPicPr>
          <p:cNvPr id="116" name="Google Shape;116;g13c549dc311_7_24"/>
          <p:cNvPicPr preferRelativeResize="0"/>
          <p:nvPr/>
        </p:nvPicPr>
        <p:blipFill rotWithShape="1">
          <a:blip r:embed="rId7">
            <a:alphaModFix/>
          </a:blip>
          <a:srcRect/>
          <a:stretch/>
        </p:blipFill>
        <p:spPr>
          <a:xfrm>
            <a:off x="11430000" y="6096000"/>
            <a:ext cx="609600" cy="609600"/>
          </a:xfrm>
          <a:prstGeom prst="rect">
            <a:avLst/>
          </a:prstGeom>
          <a:noFill/>
          <a:ln>
            <a:noFill/>
          </a:ln>
        </p:spPr>
      </p:pic>
      <p:pic>
        <p:nvPicPr>
          <p:cNvPr id="2" name="Recorded Sound">
            <a:hlinkClick r:id="" action="ppaction://media"/>
            <a:extLst>
              <a:ext uri="{FF2B5EF4-FFF2-40B4-BE49-F238E27FC236}">
                <a16:creationId xmlns:a16="http://schemas.microsoft.com/office/drawing/2014/main" id="{D07F71A4-DD33-44E4-9D73-C8638F9D9B7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2318" y="3112057"/>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557"/>
    </mc:Choice>
    <mc:Fallback xmlns="">
      <p:transition spd="slow" advTm="24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
                                        <p:tgtEl>
                                          <p:spTgt spid="116"/>
                                        </p:tgtEl>
                                      </p:cBhvr>
                                    </p:animEffect>
                                  </p:childTnLst>
                                </p:cTn>
                              </p:par>
                            </p:childTnLst>
                          </p:cTn>
                        </p:par>
                        <p:par>
                          <p:cTn id="8" fill="hold">
                            <p:stCondLst>
                              <p:cond delay="0"/>
                            </p:stCondLst>
                            <p:childTnLst>
                              <p:par>
                                <p:cTn id="9" presetID="1" presetClass="mediacall" presetSubtype="0" fill="hold" nodeType="afterEffect">
                                  <p:stCondLst>
                                    <p:cond delay="0"/>
                                  </p:stCondLst>
                                  <p:childTnLst>
                                    <p:cmd type="call" cmd="playFrom(0.0)">
                                      <p:cBhvr>
                                        <p:cTn id="10" dur="191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48" objId="2"/>
        <p14:stopEvt time="24557"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8"/>
          <p:cNvPicPr preferRelativeResize="0"/>
          <p:nvPr/>
        </p:nvPicPr>
        <p:blipFill rotWithShape="1">
          <a:blip r:embed="rId5">
            <a:alphaModFix/>
          </a:blip>
          <a:srcRect/>
          <a:stretch/>
        </p:blipFill>
        <p:spPr>
          <a:xfrm>
            <a:off x="4036137" y="85944"/>
            <a:ext cx="8029575" cy="6626225"/>
          </a:xfrm>
          <a:prstGeom prst="rect">
            <a:avLst/>
          </a:prstGeom>
          <a:noFill/>
          <a:ln>
            <a:noFill/>
          </a:ln>
        </p:spPr>
      </p:pic>
      <p:sp>
        <p:nvSpPr>
          <p:cNvPr id="239" name="Google Shape;239;p8"/>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Atmosphere</a:t>
            </a:r>
            <a:endParaRPr/>
          </a:p>
        </p:txBody>
      </p:sp>
      <p:sp>
        <p:nvSpPr>
          <p:cNvPr id="240" name="Google Shape;240;p8"/>
          <p:cNvSpPr txBox="1">
            <a:spLocks noGrp="1"/>
          </p:cNvSpPr>
          <p:nvPr>
            <p:ph type="body" idx="1"/>
          </p:nvPr>
        </p:nvSpPr>
        <p:spPr>
          <a:xfrm>
            <a:off x="0" y="2618364"/>
            <a:ext cx="4035287" cy="1256112"/>
          </a:xfrm>
          <a:prstGeom prst="rect">
            <a:avLst/>
          </a:prstGeom>
          <a:noFill/>
          <a:ln>
            <a:noFill/>
          </a:ln>
        </p:spPr>
        <p:txBody>
          <a:bodyPr spcFirstLastPara="1" wrap="square" lIns="0" tIns="0" rIns="0" bIns="0" anchor="t" anchorCtr="0">
            <a:noAutofit/>
          </a:bodyPr>
          <a:lstStyle/>
          <a:p>
            <a:pPr marL="457200" marR="0" lvl="0" indent="-317500" algn="l" rtl="0">
              <a:lnSpc>
                <a:spcPct val="90000"/>
              </a:lnSpc>
              <a:spcBef>
                <a:spcPts val="0"/>
              </a:spcBef>
              <a:spcAft>
                <a:spcPts val="0"/>
              </a:spcAft>
              <a:buSzPts val="1400"/>
              <a:buChar char="●"/>
            </a:pPr>
            <a:r>
              <a:rPr lang="en-US"/>
              <a:t>Wind (from the east) interacting with the Windward Islands produce the signatures of wind funneling, island wakes.  </a:t>
            </a:r>
            <a:endParaRPr/>
          </a:p>
          <a:p>
            <a:pPr marL="457200" marR="0" lvl="0" indent="0" algn="l" rtl="0">
              <a:lnSpc>
                <a:spcPct val="90000"/>
              </a:lnSpc>
              <a:spcBef>
                <a:spcPts val="0"/>
              </a:spcBef>
              <a:spcAft>
                <a:spcPts val="0"/>
              </a:spcAft>
              <a:buNone/>
            </a:pPr>
            <a:endParaRPr/>
          </a:p>
          <a:p>
            <a:pPr marL="457200" marR="0" lvl="0" indent="-317500" algn="l" rtl="0">
              <a:lnSpc>
                <a:spcPct val="90000"/>
              </a:lnSpc>
              <a:spcBef>
                <a:spcPts val="0"/>
              </a:spcBef>
              <a:spcAft>
                <a:spcPts val="0"/>
              </a:spcAft>
              <a:buSzPts val="1400"/>
              <a:buChar char="●"/>
            </a:pPr>
            <a:r>
              <a:rPr lang="en-US"/>
              <a:t>Island wakes / shadowing can extend 100s of km behind an island</a:t>
            </a:r>
            <a:endParaRPr/>
          </a:p>
          <a:p>
            <a:pPr marL="457200" marR="0" lvl="0" indent="-228600" algn="l" rtl="0">
              <a:lnSpc>
                <a:spcPct val="90000"/>
              </a:lnSpc>
              <a:spcBef>
                <a:spcPts val="0"/>
              </a:spcBef>
              <a:spcAft>
                <a:spcPts val="0"/>
              </a:spcAft>
              <a:buClr>
                <a:schemeClr val="dk1"/>
              </a:buClr>
              <a:buSzPts val="1400"/>
              <a:buNone/>
            </a:pPr>
            <a:endParaRPr/>
          </a:p>
          <a:p>
            <a:pPr marL="457200" marR="0" lvl="0" indent="-228600" algn="l" rtl="0">
              <a:lnSpc>
                <a:spcPct val="90000"/>
              </a:lnSpc>
              <a:spcBef>
                <a:spcPts val="0"/>
              </a:spcBef>
              <a:spcAft>
                <a:spcPts val="0"/>
              </a:spcAft>
              <a:buClr>
                <a:schemeClr val="dk1"/>
              </a:buClr>
              <a:buSzPts val="1400"/>
              <a:buNone/>
            </a:pPr>
            <a:endParaRPr/>
          </a:p>
        </p:txBody>
      </p:sp>
      <p:sp>
        <p:nvSpPr>
          <p:cNvPr id="241" name="Google Shape;241;p8"/>
          <p:cNvSpPr txBox="1"/>
          <p:nvPr/>
        </p:nvSpPr>
        <p:spPr>
          <a:xfrm>
            <a:off x="-5321" y="1221870"/>
            <a:ext cx="3072809" cy="615553"/>
          </a:xfrm>
          <a:prstGeom prst="rect">
            <a:avLst/>
          </a:prstGeom>
          <a:solidFill>
            <a:schemeClr val="lt1"/>
          </a:solidFill>
          <a:ln>
            <a:noFill/>
          </a:ln>
        </p:spPr>
        <p:txBody>
          <a:bodyPr spcFirstLastPara="1" wrap="square" lIns="121875" tIns="60925" rIns="121875" bIns="60925" anchor="t" anchorCtr="0">
            <a:noAutofit/>
          </a:bodyPr>
          <a:lstStyle/>
          <a:p>
            <a:pPr marL="0" marR="0" lvl="0" indent="0" algn="ctr" rtl="0">
              <a:lnSpc>
                <a:spcPct val="100000"/>
              </a:lnSpc>
              <a:spcBef>
                <a:spcPts val="0"/>
              </a:spcBef>
              <a:spcAft>
                <a:spcPts val="0"/>
              </a:spcAft>
              <a:buNone/>
            </a:pPr>
            <a:r>
              <a:rPr lang="en-US" sz="1500" b="0" i="0" u="none" strike="noStrike" cap="none" dirty="0">
                <a:solidFill>
                  <a:srgbClr val="000000"/>
                </a:solidFill>
                <a:latin typeface="Calibri"/>
                <a:ea typeface="Calibri"/>
                <a:cs typeface="Calibri"/>
                <a:sym typeface="Calibri"/>
              </a:rPr>
              <a:t>Sentinel 1A SAR Co-Pol Winds </a:t>
            </a:r>
            <a:endParaRPr sz="16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500" b="0" i="0" u="none" strike="noStrike" cap="none" dirty="0">
                <a:solidFill>
                  <a:srgbClr val="000000"/>
                </a:solidFill>
                <a:latin typeface="Calibri"/>
                <a:ea typeface="Calibri"/>
                <a:cs typeface="Calibri"/>
                <a:sym typeface="Calibri"/>
              </a:rPr>
              <a:t>21 August 2021 09:59 UTC</a:t>
            </a:r>
            <a:endParaRPr dirty="0"/>
          </a:p>
        </p:txBody>
      </p:sp>
      <p:pic>
        <p:nvPicPr>
          <p:cNvPr id="242" name="Google Shape;242;p8"/>
          <p:cNvPicPr preferRelativeResize="0"/>
          <p:nvPr/>
        </p:nvPicPr>
        <p:blipFill rotWithShape="1">
          <a:blip r:embed="rId6">
            <a:alphaModFix/>
          </a:blip>
          <a:srcRect/>
          <a:stretch/>
        </p:blipFill>
        <p:spPr>
          <a:xfrm>
            <a:off x="2715638" y="822436"/>
            <a:ext cx="1428750" cy="1428750"/>
          </a:xfrm>
          <a:prstGeom prst="rect">
            <a:avLst/>
          </a:prstGeom>
          <a:noFill/>
          <a:ln>
            <a:noFill/>
          </a:ln>
        </p:spPr>
      </p:pic>
      <p:sp>
        <p:nvSpPr>
          <p:cNvPr id="243" name="Google Shape;243;p8"/>
          <p:cNvSpPr/>
          <p:nvPr/>
        </p:nvSpPr>
        <p:spPr>
          <a:xfrm>
            <a:off x="0" y="6013844"/>
            <a:ext cx="4295775"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https://www.star.nesdis.noaa.gov/socd/mecb/sar/AKDEMO_products/APL_winds/wind_images2/2021-08/S1A_ESA_2021_08_21_09_59_12_0682855152_061.81W_15.93N_VV_C_nrcs.png</a:t>
            </a:r>
            <a:endParaRPr sz="800" b="0" i="0" u="none" strike="noStrike" cap="none">
              <a:solidFill>
                <a:srgbClr val="000000"/>
              </a:solidFill>
              <a:latin typeface="Calibri"/>
              <a:ea typeface="Calibri"/>
              <a:cs typeface="Calibri"/>
              <a:sym typeface="Calibri"/>
            </a:endParaRPr>
          </a:p>
        </p:txBody>
      </p:sp>
      <p:sp>
        <p:nvSpPr>
          <p:cNvPr id="244" name="Google Shape;244;p8"/>
          <p:cNvSpPr txBox="1"/>
          <p:nvPr/>
        </p:nvSpPr>
        <p:spPr>
          <a:xfrm>
            <a:off x="7824165" y="4860276"/>
            <a:ext cx="6735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Wakes</a:t>
            </a:r>
            <a:endParaRPr/>
          </a:p>
        </p:txBody>
      </p:sp>
      <p:sp>
        <p:nvSpPr>
          <p:cNvPr id="245" name="Google Shape;245;p8"/>
          <p:cNvSpPr txBox="1"/>
          <p:nvPr/>
        </p:nvSpPr>
        <p:spPr>
          <a:xfrm>
            <a:off x="7784199" y="3060802"/>
            <a:ext cx="864339" cy="2974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33" b="0" i="0" u="none" strike="noStrike" cap="none">
                <a:solidFill>
                  <a:schemeClr val="lt1"/>
                </a:solidFill>
                <a:latin typeface="Calibri"/>
                <a:ea typeface="Calibri"/>
                <a:cs typeface="Calibri"/>
                <a:sym typeface="Calibri"/>
              </a:rPr>
              <a:t>Funneling</a:t>
            </a:r>
            <a:endParaRPr/>
          </a:p>
        </p:txBody>
      </p:sp>
      <p:sp>
        <p:nvSpPr>
          <p:cNvPr id="246" name="Google Shape;246;p8"/>
          <p:cNvSpPr txBox="1"/>
          <p:nvPr/>
        </p:nvSpPr>
        <p:spPr>
          <a:xfrm>
            <a:off x="9531982" y="958369"/>
            <a:ext cx="1919115" cy="379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67" b="0" i="0" u="none" strike="noStrike" cap="none">
                <a:solidFill>
                  <a:schemeClr val="lt1"/>
                </a:solidFill>
                <a:latin typeface="Calibri"/>
                <a:ea typeface="Calibri"/>
                <a:cs typeface="Calibri"/>
                <a:sym typeface="Calibri"/>
              </a:rPr>
              <a:t>Windward Islands</a:t>
            </a:r>
            <a:endParaRPr/>
          </a:p>
        </p:txBody>
      </p:sp>
      <p:sp>
        <p:nvSpPr>
          <p:cNvPr id="247" name="Google Shape;247;p8"/>
          <p:cNvSpPr txBox="1"/>
          <p:nvPr/>
        </p:nvSpPr>
        <p:spPr>
          <a:xfrm>
            <a:off x="6061978" y="1246590"/>
            <a:ext cx="6735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Wakes</a:t>
            </a:r>
            <a:endParaRPr/>
          </a:p>
        </p:txBody>
      </p:sp>
      <p:pic>
        <p:nvPicPr>
          <p:cNvPr id="3" name="Recorded Sound">
            <a:hlinkClick r:id="" action="ppaction://media"/>
            <a:extLst>
              <a:ext uri="{FF2B5EF4-FFF2-40B4-BE49-F238E27FC236}">
                <a16:creationId xmlns:a16="http://schemas.microsoft.com/office/drawing/2014/main" id="{EFAF2851-0D7E-47CC-A393-2424BE08F9B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714"/>
    </mc:Choice>
    <mc:Fallback xmlns="">
      <p:transition spd="slow" advTm="25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8" objId="3"/>
        <p14:stopEvt time="25714" objId="3"/>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9"/>
          <p:cNvPicPr preferRelativeResize="0"/>
          <p:nvPr/>
        </p:nvPicPr>
        <p:blipFill rotWithShape="1">
          <a:blip r:embed="rId5">
            <a:alphaModFix/>
          </a:blip>
          <a:srcRect/>
          <a:stretch/>
        </p:blipFill>
        <p:spPr>
          <a:xfrm>
            <a:off x="4079984" y="114300"/>
            <a:ext cx="7961313" cy="6632575"/>
          </a:xfrm>
          <a:prstGeom prst="rect">
            <a:avLst/>
          </a:prstGeom>
          <a:noFill/>
          <a:ln>
            <a:noFill/>
          </a:ln>
        </p:spPr>
      </p:pic>
      <p:sp>
        <p:nvSpPr>
          <p:cNvPr id="253" name="Google Shape;253;p9"/>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Atmosphere</a:t>
            </a:r>
            <a:endParaRPr/>
          </a:p>
        </p:txBody>
      </p:sp>
      <p:sp>
        <p:nvSpPr>
          <p:cNvPr id="254" name="Google Shape;254;p9"/>
          <p:cNvSpPr txBox="1">
            <a:spLocks noGrp="1"/>
          </p:cNvSpPr>
          <p:nvPr>
            <p:ph type="body" idx="1"/>
          </p:nvPr>
        </p:nvSpPr>
        <p:spPr>
          <a:xfrm>
            <a:off x="244298" y="2757340"/>
            <a:ext cx="4158737" cy="1256112"/>
          </a:xfrm>
          <a:prstGeom prst="rect">
            <a:avLst/>
          </a:prstGeom>
          <a:noFill/>
          <a:ln>
            <a:noFill/>
          </a:ln>
        </p:spPr>
        <p:txBody>
          <a:bodyPr spcFirstLastPara="1" wrap="square" lIns="0" tIns="0" rIns="0" bIns="0" anchor="t" anchorCtr="0">
            <a:noAutofit/>
          </a:bodyPr>
          <a:lstStyle/>
          <a:p>
            <a:pPr marL="457200" marR="0" lvl="0" indent="-317500" algn="l" rtl="0">
              <a:lnSpc>
                <a:spcPct val="90000"/>
              </a:lnSpc>
              <a:spcBef>
                <a:spcPts val="0"/>
              </a:spcBef>
              <a:spcAft>
                <a:spcPts val="0"/>
              </a:spcAft>
              <a:buSzPts val="1400"/>
              <a:buChar char="●"/>
            </a:pPr>
            <a:r>
              <a:rPr lang="en-US" dirty="0"/>
              <a:t>Atmospheric signatures include a gust front, cold pools, micro-cold pools and fine scale atmospheric boundary layer rolls (BLR) </a:t>
            </a:r>
            <a:endParaRPr dirty="0"/>
          </a:p>
          <a:p>
            <a:pPr marL="457200" marR="0" lvl="0" indent="0" algn="l" rtl="0">
              <a:lnSpc>
                <a:spcPct val="90000"/>
              </a:lnSpc>
              <a:spcBef>
                <a:spcPts val="0"/>
              </a:spcBef>
              <a:spcAft>
                <a:spcPts val="0"/>
              </a:spcAft>
              <a:buNone/>
            </a:pPr>
            <a:endParaRPr dirty="0"/>
          </a:p>
          <a:p>
            <a:pPr marL="457200" marR="0" lvl="0" indent="-317500" algn="l" rtl="0">
              <a:lnSpc>
                <a:spcPct val="90000"/>
              </a:lnSpc>
              <a:spcBef>
                <a:spcPts val="0"/>
              </a:spcBef>
              <a:spcAft>
                <a:spcPts val="0"/>
              </a:spcAft>
              <a:buSzPts val="1400"/>
              <a:buChar char="●"/>
            </a:pPr>
            <a:r>
              <a:rPr lang="en-US" dirty="0"/>
              <a:t>BLRs are counterrotating </a:t>
            </a:r>
            <a:r>
              <a:rPr lang="en-US" dirty="0" err="1"/>
              <a:t>vortical</a:t>
            </a:r>
            <a:r>
              <a:rPr lang="en-US" dirty="0"/>
              <a:t> rolls along a horizontal axis that is approximately aligned with the mean wind direction.</a:t>
            </a:r>
            <a:endParaRPr dirty="0"/>
          </a:p>
          <a:p>
            <a:pPr marL="457200" marR="0" lvl="0" indent="-228600" algn="l" rtl="0">
              <a:lnSpc>
                <a:spcPct val="90000"/>
              </a:lnSpc>
              <a:spcBef>
                <a:spcPts val="0"/>
              </a:spcBef>
              <a:spcAft>
                <a:spcPts val="0"/>
              </a:spcAft>
              <a:buClr>
                <a:schemeClr val="dk1"/>
              </a:buClr>
              <a:buSzPts val="1400"/>
              <a:buNone/>
            </a:pPr>
            <a:endParaRPr dirty="0"/>
          </a:p>
          <a:p>
            <a:pPr marL="457200" marR="0" lvl="0" indent="-228600" algn="l" rtl="0">
              <a:lnSpc>
                <a:spcPct val="90000"/>
              </a:lnSpc>
              <a:spcBef>
                <a:spcPts val="0"/>
              </a:spcBef>
              <a:spcAft>
                <a:spcPts val="0"/>
              </a:spcAft>
              <a:buClr>
                <a:schemeClr val="dk1"/>
              </a:buClr>
              <a:buSzPts val="1400"/>
              <a:buNone/>
            </a:pPr>
            <a:endParaRPr dirty="0"/>
          </a:p>
          <a:p>
            <a:pPr marL="457200" marR="0" lvl="0" indent="-228600" algn="l" rtl="0">
              <a:lnSpc>
                <a:spcPct val="90000"/>
              </a:lnSpc>
              <a:spcBef>
                <a:spcPts val="0"/>
              </a:spcBef>
              <a:spcAft>
                <a:spcPts val="0"/>
              </a:spcAft>
              <a:buClr>
                <a:schemeClr val="dk1"/>
              </a:buClr>
              <a:buSzPts val="1400"/>
              <a:buNone/>
            </a:pPr>
            <a:endParaRPr dirty="0"/>
          </a:p>
          <a:p>
            <a:pPr marL="457200" marR="0" lvl="0" indent="-228600" algn="l" rtl="0">
              <a:lnSpc>
                <a:spcPct val="90000"/>
              </a:lnSpc>
              <a:spcBef>
                <a:spcPts val="0"/>
              </a:spcBef>
              <a:spcAft>
                <a:spcPts val="0"/>
              </a:spcAft>
              <a:buClr>
                <a:schemeClr val="dk1"/>
              </a:buClr>
              <a:buSzPts val="1400"/>
              <a:buNone/>
            </a:pPr>
            <a:endParaRPr dirty="0"/>
          </a:p>
        </p:txBody>
      </p:sp>
      <p:sp>
        <p:nvSpPr>
          <p:cNvPr id="255" name="Google Shape;255;p9"/>
          <p:cNvSpPr txBox="1"/>
          <p:nvPr/>
        </p:nvSpPr>
        <p:spPr>
          <a:xfrm>
            <a:off x="-5321" y="1221870"/>
            <a:ext cx="3072809" cy="615553"/>
          </a:xfrm>
          <a:prstGeom prst="rect">
            <a:avLst/>
          </a:prstGeom>
          <a:solidFill>
            <a:schemeClr val="lt1"/>
          </a:solidFill>
          <a:ln>
            <a:noFill/>
          </a:ln>
        </p:spPr>
        <p:txBody>
          <a:bodyPr spcFirstLastPara="1" wrap="square" lIns="121875" tIns="60925" rIns="121875" bIns="60925" anchor="t" anchorCtr="0">
            <a:noAutofit/>
          </a:bodyPr>
          <a:lstStyle/>
          <a:p>
            <a:pPr marL="0" marR="0" lvl="0" indent="0" algn="ctr"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Sentinel 1A SAR Co-Pol Winds </a:t>
            </a: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03 March 2022 22:11 UTC</a:t>
            </a:r>
            <a:endParaRPr/>
          </a:p>
        </p:txBody>
      </p:sp>
      <p:pic>
        <p:nvPicPr>
          <p:cNvPr id="256" name="Google Shape;256;p9" descr="https://www.star.nesdis.noaa.gov/socd/mecb/sar/AKDEMO_products/APL_winds/wind_images2/2022-03/S1A_ESA_2022_03_03_22_10_57_0699660657_059.78W_13.43N_VV_C5_GFS05CDF_map_level3.png"/>
          <p:cNvPicPr preferRelativeResize="0"/>
          <p:nvPr/>
        </p:nvPicPr>
        <p:blipFill rotWithShape="1">
          <a:blip r:embed="rId6">
            <a:alphaModFix/>
          </a:blip>
          <a:srcRect/>
          <a:stretch/>
        </p:blipFill>
        <p:spPr>
          <a:xfrm>
            <a:off x="2872887" y="962025"/>
            <a:ext cx="1428750" cy="1428750"/>
          </a:xfrm>
          <a:prstGeom prst="rect">
            <a:avLst/>
          </a:prstGeom>
          <a:noFill/>
          <a:ln>
            <a:noFill/>
          </a:ln>
        </p:spPr>
      </p:pic>
      <p:sp>
        <p:nvSpPr>
          <p:cNvPr id="257" name="Google Shape;257;p9"/>
          <p:cNvSpPr/>
          <p:nvPr/>
        </p:nvSpPr>
        <p:spPr>
          <a:xfrm>
            <a:off x="182591" y="5895975"/>
            <a:ext cx="4282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https://www.star.nesdis.noaa.gov/socd/mecb/sar/AKDEMO_products/APL_winds/wind_images2/2022-03/S1A_ESA_2022_03_03_22_10_57_0699660657_059.78W_13.43N_VV_C_nrcs.png</a:t>
            </a:r>
            <a:endParaRPr sz="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800" b="0" i="0" u="none" strike="noStrike" cap="none">
              <a:solidFill>
                <a:srgbClr val="000000"/>
              </a:solidFill>
              <a:latin typeface="Calibri"/>
              <a:ea typeface="Calibri"/>
              <a:cs typeface="Calibri"/>
              <a:sym typeface="Calibri"/>
            </a:endParaRPr>
          </a:p>
        </p:txBody>
      </p:sp>
      <p:grpSp>
        <p:nvGrpSpPr>
          <p:cNvPr id="258" name="Google Shape;258;p9"/>
          <p:cNvGrpSpPr/>
          <p:nvPr/>
        </p:nvGrpSpPr>
        <p:grpSpPr>
          <a:xfrm>
            <a:off x="5491238" y="1121472"/>
            <a:ext cx="5617924" cy="4030142"/>
            <a:chOff x="5491238" y="1121472"/>
            <a:chExt cx="5617924" cy="4030142"/>
          </a:xfrm>
        </p:grpSpPr>
        <p:sp>
          <p:nvSpPr>
            <p:cNvPr id="259" name="Google Shape;259;p9"/>
            <p:cNvSpPr txBox="1"/>
            <p:nvPr/>
          </p:nvSpPr>
          <p:spPr>
            <a:xfrm>
              <a:off x="7074210" y="4843837"/>
              <a:ext cx="11095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Roll features</a:t>
              </a:r>
              <a:endParaRPr/>
            </a:p>
          </p:txBody>
        </p:sp>
        <p:sp>
          <p:nvSpPr>
            <p:cNvPr id="260" name="Google Shape;260;p9"/>
            <p:cNvSpPr txBox="1"/>
            <p:nvPr/>
          </p:nvSpPr>
          <p:spPr>
            <a:xfrm>
              <a:off x="5491238" y="4105753"/>
              <a:ext cx="9460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Cold Pools</a:t>
              </a:r>
              <a:endParaRPr/>
            </a:p>
          </p:txBody>
        </p:sp>
        <p:sp>
          <p:nvSpPr>
            <p:cNvPr id="261" name="Google Shape;261;p9"/>
            <p:cNvSpPr txBox="1"/>
            <p:nvPr/>
          </p:nvSpPr>
          <p:spPr>
            <a:xfrm>
              <a:off x="9556747" y="1121472"/>
              <a:ext cx="9460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Cold Pools</a:t>
              </a:r>
              <a:endParaRPr/>
            </a:p>
          </p:txBody>
        </p:sp>
        <p:sp>
          <p:nvSpPr>
            <p:cNvPr id="262" name="Google Shape;262;p9"/>
            <p:cNvSpPr txBox="1"/>
            <p:nvPr/>
          </p:nvSpPr>
          <p:spPr>
            <a:xfrm>
              <a:off x="9020785" y="3297322"/>
              <a:ext cx="1071924" cy="4157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51" b="0" i="0" u="none" strike="noStrike" cap="none">
                  <a:solidFill>
                    <a:schemeClr val="lt1"/>
                  </a:solidFill>
                  <a:latin typeface="Calibri"/>
                  <a:ea typeface="Calibri"/>
                  <a:cs typeface="Calibri"/>
                  <a:sym typeface="Calibri"/>
                </a:rPr>
                <a:t>Micro-cold pools</a:t>
              </a:r>
              <a:endParaRPr/>
            </a:p>
          </p:txBody>
        </p:sp>
        <p:sp>
          <p:nvSpPr>
            <p:cNvPr id="263" name="Google Shape;263;p9"/>
            <p:cNvSpPr txBox="1"/>
            <p:nvPr/>
          </p:nvSpPr>
          <p:spPr>
            <a:xfrm>
              <a:off x="6832950" y="2675458"/>
              <a:ext cx="11095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Roll features</a:t>
              </a:r>
              <a:endParaRPr/>
            </a:p>
          </p:txBody>
        </p:sp>
        <p:sp>
          <p:nvSpPr>
            <p:cNvPr id="264" name="Google Shape;264;p9"/>
            <p:cNvSpPr txBox="1"/>
            <p:nvPr/>
          </p:nvSpPr>
          <p:spPr>
            <a:xfrm>
              <a:off x="10106965" y="3492998"/>
              <a:ext cx="10021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Gust fronts</a:t>
              </a:r>
              <a:endParaRPr/>
            </a:p>
          </p:txBody>
        </p:sp>
      </p:grpSp>
      <p:pic>
        <p:nvPicPr>
          <p:cNvPr id="4" name="Recorded Sound">
            <a:hlinkClick r:id="" action="ppaction://media"/>
            <a:extLst>
              <a:ext uri="{FF2B5EF4-FFF2-40B4-BE49-F238E27FC236}">
                <a16:creationId xmlns:a16="http://schemas.microsoft.com/office/drawing/2014/main" id="{D0E2ADD4-C5A8-45AE-A348-68CB9296D45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124"/>
    </mc:Choice>
    <mc:Fallback xmlns="">
      <p:transition spd="slow" advTm="31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7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4" objId="4"/>
        <p14:stopEvt time="31124"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44"/>
          <p:cNvPicPr preferRelativeResize="0"/>
          <p:nvPr/>
        </p:nvPicPr>
        <p:blipFill rotWithShape="1">
          <a:blip r:embed="rId5">
            <a:alphaModFix/>
          </a:blip>
          <a:srcRect/>
          <a:stretch/>
        </p:blipFill>
        <p:spPr>
          <a:xfrm>
            <a:off x="5479328" y="110414"/>
            <a:ext cx="6645275" cy="6626225"/>
          </a:xfrm>
          <a:prstGeom prst="rect">
            <a:avLst/>
          </a:prstGeom>
          <a:noFill/>
          <a:ln>
            <a:noFill/>
          </a:ln>
        </p:spPr>
      </p:pic>
      <p:cxnSp>
        <p:nvCxnSpPr>
          <p:cNvPr id="215" name="Google Shape;215;p44"/>
          <p:cNvCxnSpPr/>
          <p:nvPr/>
        </p:nvCxnSpPr>
        <p:spPr>
          <a:xfrm>
            <a:off x="1535055" y="720273"/>
            <a:ext cx="9144000"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sp>
        <p:nvSpPr>
          <p:cNvPr id="216" name="Google Shape;216;p44"/>
          <p:cNvSpPr txBox="1"/>
          <p:nvPr/>
        </p:nvSpPr>
        <p:spPr>
          <a:xfrm>
            <a:off x="2252014" y="-84668"/>
            <a:ext cx="8754647" cy="819151"/>
          </a:xfrm>
          <a:prstGeom prst="rect">
            <a:avLst/>
          </a:prstGeom>
          <a:noFill/>
          <a:ln>
            <a:noFill/>
          </a:ln>
        </p:spPr>
        <p:txBody>
          <a:bodyPr spcFirstLastPara="1" wrap="square" lIns="91425" tIns="45675" rIns="91425" bIns="45675" anchor="ctr" anchorCtr="0">
            <a:normAutofit/>
          </a:bodyPr>
          <a:lstStyle/>
          <a:p>
            <a:pPr marL="0" marR="0" lvl="0" indent="0" algn="r" rtl="0">
              <a:lnSpc>
                <a:spcPct val="100000"/>
              </a:lnSpc>
              <a:spcBef>
                <a:spcPts val="0"/>
              </a:spcBef>
              <a:spcAft>
                <a:spcPts val="0"/>
              </a:spcAft>
              <a:buNone/>
            </a:pPr>
            <a:r>
              <a:rPr lang="en-US" sz="16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p:txBody>
      </p:sp>
      <p:pic>
        <p:nvPicPr>
          <p:cNvPr id="217" name="Google Shape;217;p44"/>
          <p:cNvPicPr preferRelativeResize="0"/>
          <p:nvPr/>
        </p:nvPicPr>
        <p:blipFill rotWithShape="1">
          <a:blip r:embed="rId6">
            <a:alphaModFix/>
          </a:blip>
          <a:srcRect/>
          <a:stretch/>
        </p:blipFill>
        <p:spPr>
          <a:xfrm>
            <a:off x="3471892" y="1122800"/>
            <a:ext cx="1442810" cy="1326504"/>
          </a:xfrm>
          <a:prstGeom prst="rect">
            <a:avLst/>
          </a:prstGeom>
          <a:noFill/>
          <a:ln>
            <a:noFill/>
          </a:ln>
        </p:spPr>
      </p:pic>
      <p:sp>
        <p:nvSpPr>
          <p:cNvPr id="218" name="Google Shape;218;p44"/>
          <p:cNvSpPr txBox="1"/>
          <p:nvPr/>
        </p:nvSpPr>
        <p:spPr>
          <a:xfrm>
            <a:off x="0" y="1170499"/>
            <a:ext cx="3072809" cy="615553"/>
          </a:xfrm>
          <a:prstGeom prst="rect">
            <a:avLst/>
          </a:prstGeom>
          <a:solidFill>
            <a:schemeClr val="lt1"/>
          </a:solidFill>
          <a:ln>
            <a:noFill/>
          </a:ln>
        </p:spPr>
        <p:txBody>
          <a:bodyPr spcFirstLastPara="1" wrap="square" lIns="121875" tIns="60925" rIns="121875" bIns="60925" anchor="t" anchorCtr="0">
            <a:noAutofit/>
          </a:bodyPr>
          <a:lstStyle/>
          <a:p>
            <a:pPr marL="0" marR="0" lvl="0" indent="0" algn="ctr" rtl="0">
              <a:lnSpc>
                <a:spcPct val="100000"/>
              </a:lnSpc>
              <a:spcBef>
                <a:spcPts val="0"/>
              </a:spcBef>
              <a:spcAft>
                <a:spcPts val="0"/>
              </a:spcAft>
              <a:buNone/>
            </a:pPr>
            <a:r>
              <a:rPr lang="en-US" sz="1500" b="0" i="0" u="none" strike="noStrike" cap="none" dirty="0">
                <a:solidFill>
                  <a:srgbClr val="000000"/>
                </a:solidFill>
                <a:latin typeface="Calibri"/>
                <a:ea typeface="Calibri"/>
                <a:cs typeface="Calibri"/>
                <a:sym typeface="Calibri"/>
              </a:rPr>
              <a:t>Sentinel 1A SAR Co</a:t>
            </a:r>
            <a:r>
              <a:rPr lang="en-US" sz="1500" dirty="0">
                <a:latin typeface="Calibri"/>
                <a:ea typeface="Calibri"/>
                <a:cs typeface="Calibri"/>
                <a:sym typeface="Calibri"/>
              </a:rPr>
              <a:t> P</a:t>
            </a:r>
            <a:r>
              <a:rPr lang="en-US" sz="1500" b="0" i="0" u="none" strike="noStrike" cap="none" dirty="0">
                <a:solidFill>
                  <a:srgbClr val="000000"/>
                </a:solidFill>
                <a:latin typeface="Calibri"/>
                <a:ea typeface="Calibri"/>
                <a:cs typeface="Calibri"/>
                <a:sym typeface="Calibri"/>
              </a:rPr>
              <a:t>ol VV NRCS </a:t>
            </a:r>
            <a:endParaRPr sz="16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500" b="0" i="0" u="none" strike="noStrike" cap="none" dirty="0">
                <a:solidFill>
                  <a:srgbClr val="000000"/>
                </a:solidFill>
                <a:latin typeface="Calibri"/>
                <a:ea typeface="Calibri"/>
                <a:cs typeface="Calibri"/>
                <a:sym typeface="Calibri"/>
              </a:rPr>
              <a:t>26 January 2020  04:07 UTC</a:t>
            </a:r>
            <a:endParaRPr sz="1500" b="0" i="0" u="none" strike="noStrike" cap="none" dirty="0">
              <a:solidFill>
                <a:srgbClr val="000000"/>
              </a:solidFill>
              <a:latin typeface="Calibri"/>
              <a:ea typeface="Calibri"/>
              <a:cs typeface="Calibri"/>
              <a:sym typeface="Calibri"/>
            </a:endParaRPr>
          </a:p>
        </p:txBody>
      </p:sp>
      <p:sp>
        <p:nvSpPr>
          <p:cNvPr id="219" name="Google Shape;219;p44"/>
          <p:cNvSpPr txBox="1">
            <a:spLocks noGrp="1"/>
          </p:cNvSpPr>
          <p:nvPr>
            <p:ph type="title"/>
          </p:nvPr>
        </p:nvSpPr>
        <p:spPr>
          <a:xfrm>
            <a:off x="639828" y="219471"/>
            <a:ext cx="8521344"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Atmosphere - Wind </a:t>
            </a:r>
            <a:endParaRPr/>
          </a:p>
        </p:txBody>
      </p:sp>
      <p:sp>
        <p:nvSpPr>
          <p:cNvPr id="220" name="Google Shape;220;p44"/>
          <p:cNvSpPr txBox="1">
            <a:spLocks noGrp="1"/>
          </p:cNvSpPr>
          <p:nvPr>
            <p:ph type="body" idx="1"/>
          </p:nvPr>
        </p:nvSpPr>
        <p:spPr>
          <a:xfrm>
            <a:off x="155943" y="2611104"/>
            <a:ext cx="5429700" cy="2693400"/>
          </a:xfrm>
          <a:prstGeom prst="rect">
            <a:avLst/>
          </a:prstGeom>
          <a:noFill/>
          <a:ln>
            <a:noFill/>
          </a:ln>
        </p:spPr>
        <p:txBody>
          <a:bodyPr spcFirstLastPara="1" wrap="square" lIns="0" tIns="0" rIns="0" bIns="0" anchor="t" anchorCtr="0">
            <a:noAutofit/>
          </a:bodyPr>
          <a:lstStyle/>
          <a:p>
            <a:pPr marL="457200" marR="0" lvl="0" indent="-317500" algn="l" rtl="0">
              <a:lnSpc>
                <a:spcPct val="90000"/>
              </a:lnSpc>
              <a:spcBef>
                <a:spcPts val="0"/>
              </a:spcBef>
              <a:spcAft>
                <a:spcPts val="0"/>
              </a:spcAft>
              <a:buSzPts val="1400"/>
              <a:buChar char="●"/>
            </a:pPr>
            <a:r>
              <a:rPr lang="en-US"/>
              <a:t>15 to 20 kt winds out of the northwest are accelerated by gaps in the topography resulting in gap flows.  </a:t>
            </a:r>
            <a:endParaRPr/>
          </a:p>
          <a:p>
            <a:pPr marL="457200" marR="0" lvl="0" indent="0" algn="l" rtl="0">
              <a:lnSpc>
                <a:spcPct val="90000"/>
              </a:lnSpc>
              <a:spcBef>
                <a:spcPts val="0"/>
              </a:spcBef>
              <a:spcAft>
                <a:spcPts val="0"/>
              </a:spcAft>
              <a:buNone/>
            </a:pPr>
            <a:endParaRPr/>
          </a:p>
          <a:p>
            <a:pPr marL="457200" marR="0" lvl="0" indent="-317500" algn="l" rtl="0">
              <a:lnSpc>
                <a:spcPct val="90000"/>
              </a:lnSpc>
              <a:spcBef>
                <a:spcPts val="0"/>
              </a:spcBef>
              <a:spcAft>
                <a:spcPts val="0"/>
              </a:spcAft>
              <a:buSzPts val="1400"/>
              <a:buChar char="●"/>
            </a:pPr>
            <a:r>
              <a:rPr lang="en-US"/>
              <a:t>The flows produce “wind streaks” long linear features aligned with the wind direction</a:t>
            </a:r>
            <a:endParaRPr/>
          </a:p>
          <a:p>
            <a:pPr marL="457200" marR="0" lvl="0" indent="0" algn="l" rtl="0">
              <a:lnSpc>
                <a:spcPct val="90000"/>
              </a:lnSpc>
              <a:spcBef>
                <a:spcPts val="0"/>
              </a:spcBef>
              <a:spcAft>
                <a:spcPts val="0"/>
              </a:spcAft>
              <a:buNone/>
            </a:pPr>
            <a:endParaRPr/>
          </a:p>
          <a:p>
            <a:pPr marL="457200" marR="0" lvl="0" indent="-317500" algn="l" rtl="0">
              <a:lnSpc>
                <a:spcPct val="90000"/>
              </a:lnSpc>
              <a:spcBef>
                <a:spcPts val="0"/>
              </a:spcBef>
              <a:spcAft>
                <a:spcPts val="0"/>
              </a:spcAft>
              <a:buSzPts val="1400"/>
              <a:buChar char="●"/>
            </a:pPr>
            <a:r>
              <a:rPr lang="en-US"/>
              <a:t>The topography has also induced lee waves (which appear as alternating light/dark bands parallel with the topography)</a:t>
            </a:r>
            <a:endParaRPr/>
          </a:p>
          <a:p>
            <a:pPr marL="457200" marR="0" lvl="0" indent="-228600" algn="l" rtl="0">
              <a:lnSpc>
                <a:spcPct val="90000"/>
              </a:lnSpc>
              <a:spcBef>
                <a:spcPts val="0"/>
              </a:spcBef>
              <a:spcAft>
                <a:spcPts val="0"/>
              </a:spcAft>
              <a:buClr>
                <a:schemeClr val="dk1"/>
              </a:buClr>
              <a:buSzPts val="1400"/>
              <a:buNone/>
            </a:pPr>
            <a:endParaRPr/>
          </a:p>
        </p:txBody>
      </p:sp>
      <p:sp>
        <p:nvSpPr>
          <p:cNvPr id="221" name="Google Shape;221;p44"/>
          <p:cNvSpPr/>
          <p:nvPr/>
        </p:nvSpPr>
        <p:spPr>
          <a:xfrm>
            <a:off x="155944" y="5618609"/>
            <a:ext cx="5022112"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https://www.star.nesdis.noaa.gov/socd/mecb/sar/AKDEMO_products/APL_winds/wind_images2/2020-01/S1B_ESA_2020_01_26_04_07_36_0633326856_156.09W_56.43N_VV_C_nrcs.png</a:t>
            </a:r>
            <a:endParaRPr sz="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800" b="0" i="0" u="sng" strike="noStrike" cap="none">
                <a:solidFill>
                  <a:srgbClr val="000000"/>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https://www.star.nesdis.noaa.gov/socd/mecb/sar/AKDEMO_products/APL_winds/wind_images2/2020-01/S1B_ESA_2020_01_26_04_07_36_0633326856_156.09W_56.43N_VV_C5_GFS05CDF_wind.png</a:t>
            </a:r>
            <a:endParaRPr sz="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800" b="0" i="0" u="none" strike="noStrike" cap="none">
              <a:solidFill>
                <a:srgbClr val="000000"/>
              </a:solidFill>
              <a:latin typeface="Calibri"/>
              <a:ea typeface="Calibri"/>
              <a:cs typeface="Calibri"/>
              <a:sym typeface="Calibri"/>
            </a:endParaRPr>
          </a:p>
        </p:txBody>
      </p:sp>
      <p:sp>
        <p:nvSpPr>
          <p:cNvPr id="222" name="Google Shape;222;p44"/>
          <p:cNvSpPr txBox="1"/>
          <p:nvPr/>
        </p:nvSpPr>
        <p:spPr>
          <a:xfrm>
            <a:off x="9452200" y="1376890"/>
            <a:ext cx="1099980" cy="2974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33" b="0" i="0" u="none" strike="noStrike" cap="none">
                <a:solidFill>
                  <a:schemeClr val="lt1"/>
                </a:solidFill>
                <a:latin typeface="Calibri"/>
                <a:ea typeface="Calibri"/>
                <a:cs typeface="Calibri"/>
                <a:sym typeface="Calibri"/>
              </a:rPr>
              <a:t>Wind Streaks</a:t>
            </a:r>
            <a:endParaRPr/>
          </a:p>
        </p:txBody>
      </p:sp>
      <p:sp>
        <p:nvSpPr>
          <p:cNvPr id="223" name="Google Shape;223;p44"/>
          <p:cNvSpPr txBox="1"/>
          <p:nvPr/>
        </p:nvSpPr>
        <p:spPr>
          <a:xfrm>
            <a:off x="7905701" y="4600482"/>
            <a:ext cx="1414170" cy="2974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33" b="0" i="0" u="none" strike="noStrike" cap="none">
                <a:solidFill>
                  <a:schemeClr val="lt1"/>
                </a:solidFill>
                <a:latin typeface="Calibri"/>
                <a:ea typeface="Calibri"/>
                <a:cs typeface="Calibri"/>
                <a:sym typeface="Calibri"/>
              </a:rPr>
              <a:t>Lee Wave Imprint</a:t>
            </a:r>
            <a:endParaRPr/>
          </a:p>
        </p:txBody>
      </p:sp>
      <p:pic>
        <p:nvPicPr>
          <p:cNvPr id="2" name="Recorded Sound">
            <a:hlinkClick r:id="" action="ppaction://media"/>
            <a:extLst>
              <a:ext uri="{FF2B5EF4-FFF2-40B4-BE49-F238E27FC236}">
                <a16:creationId xmlns:a16="http://schemas.microsoft.com/office/drawing/2014/main" id="{085AE7D7-94C3-4637-AA95-907FED651B3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163"/>
    </mc:Choice>
    <mc:Fallback xmlns="">
      <p:transition spd="slow" advTm="49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46" objId="2"/>
        <p14:stopEvt time="49163" objId="2"/>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b42f1d762b_0_34"/>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r>
              <a:rPr lang="en-US"/>
              <a:t>Super Typhoon Goni – 30 Oct 2020</a:t>
            </a:r>
            <a:endParaRPr/>
          </a:p>
        </p:txBody>
      </p:sp>
      <p:pic>
        <p:nvPicPr>
          <p:cNvPr id="229" name="Google Shape;229;g1b42f1d762b_0_34"/>
          <p:cNvPicPr preferRelativeResize="0"/>
          <p:nvPr/>
        </p:nvPicPr>
        <p:blipFill rotWithShape="1">
          <a:blip r:embed="rId5">
            <a:alphaModFix/>
          </a:blip>
          <a:srcRect/>
          <a:stretch/>
        </p:blipFill>
        <p:spPr>
          <a:xfrm>
            <a:off x="806613" y="837922"/>
            <a:ext cx="10098455" cy="4921313"/>
          </a:xfrm>
          <a:prstGeom prst="rect">
            <a:avLst/>
          </a:prstGeom>
          <a:noFill/>
          <a:ln>
            <a:noFill/>
          </a:ln>
        </p:spPr>
      </p:pic>
      <p:sp>
        <p:nvSpPr>
          <p:cNvPr id="230" name="Google Shape;230;g1b42f1d762b_0_34"/>
          <p:cNvSpPr/>
          <p:nvPr/>
        </p:nvSpPr>
        <p:spPr>
          <a:xfrm>
            <a:off x="1372477" y="5796918"/>
            <a:ext cx="3692097" cy="523164"/>
          </a:xfrm>
          <a:prstGeom prst="rect">
            <a:avLst/>
          </a:prstGeom>
          <a:solidFill>
            <a:schemeClr val="lt1"/>
          </a:solid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000000"/>
                </a:solidFill>
                <a:latin typeface="Calibri"/>
                <a:ea typeface="Calibri"/>
                <a:cs typeface="Calibri"/>
                <a:sym typeface="Calibri"/>
              </a:rPr>
              <a:t>Himawari-8 22:17 UTC Visible Band</a:t>
            </a:r>
            <a:endParaRPr/>
          </a:p>
          <a:p>
            <a:pPr marL="0" marR="0" lvl="0" indent="0" algn="ctr" rtl="0">
              <a:lnSpc>
                <a:spcPct val="100000"/>
              </a:lnSpc>
              <a:spcBef>
                <a:spcPts val="0"/>
              </a:spcBef>
              <a:spcAft>
                <a:spcPts val="0"/>
              </a:spcAft>
              <a:buNone/>
            </a:pPr>
            <a:r>
              <a:rPr lang="en-US" sz="1300" b="0" i="0" u="none" strike="noStrike" cap="none">
                <a:solidFill>
                  <a:srgbClr val="000000"/>
                </a:solidFill>
                <a:latin typeface="Calibri"/>
                <a:ea typeface="Calibri"/>
                <a:cs typeface="Calibri"/>
                <a:sym typeface="Calibri"/>
              </a:rPr>
              <a:t>(Cloud Top)</a:t>
            </a:r>
            <a:endParaRPr sz="1300" b="0" i="0" u="none" strike="noStrike" cap="none">
              <a:solidFill>
                <a:srgbClr val="000000"/>
              </a:solidFill>
              <a:latin typeface="Calibri"/>
              <a:ea typeface="Calibri"/>
              <a:cs typeface="Calibri"/>
              <a:sym typeface="Calibri"/>
            </a:endParaRPr>
          </a:p>
        </p:txBody>
      </p:sp>
      <p:sp>
        <p:nvSpPr>
          <p:cNvPr id="231" name="Google Shape;231;g1b42f1d762b_0_34"/>
          <p:cNvSpPr/>
          <p:nvPr/>
        </p:nvSpPr>
        <p:spPr>
          <a:xfrm>
            <a:off x="6314906" y="5817758"/>
            <a:ext cx="3692097" cy="523164"/>
          </a:xfrm>
          <a:prstGeom prst="rect">
            <a:avLst/>
          </a:prstGeom>
          <a:solidFill>
            <a:schemeClr val="lt1"/>
          </a:solid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r>
              <a:rPr lang="en-US" sz="1300" b="0" i="0" u="none" strike="noStrike" cap="none">
                <a:solidFill>
                  <a:srgbClr val="000000"/>
                </a:solidFill>
                <a:latin typeface="Calibri"/>
                <a:ea typeface="Calibri"/>
                <a:cs typeface="Calibri"/>
                <a:sym typeface="Calibri"/>
              </a:rPr>
              <a:t>Radarsat-2  21:16 UTC Cross-Polarization (VH)</a:t>
            </a:r>
            <a:endParaRPr/>
          </a:p>
          <a:p>
            <a:pPr marL="0" marR="0" lvl="0" indent="0" algn="ctr" rtl="0">
              <a:lnSpc>
                <a:spcPct val="100000"/>
              </a:lnSpc>
              <a:spcBef>
                <a:spcPts val="0"/>
              </a:spcBef>
              <a:spcAft>
                <a:spcPts val="0"/>
              </a:spcAft>
              <a:buNone/>
            </a:pPr>
            <a:r>
              <a:rPr lang="en-US" sz="1300" b="0" i="0" u="none" strike="noStrike" cap="none">
                <a:solidFill>
                  <a:srgbClr val="000000"/>
                </a:solidFill>
                <a:latin typeface="Calibri"/>
                <a:ea typeface="Calibri"/>
                <a:cs typeface="Calibri"/>
                <a:sym typeface="Calibri"/>
              </a:rPr>
              <a:t>(Ocean Surface)</a:t>
            </a:r>
            <a:endParaRPr sz="1300" b="0" i="0" u="none" strike="noStrike" cap="none">
              <a:solidFill>
                <a:srgbClr val="000000"/>
              </a:solidFill>
              <a:latin typeface="Calibri"/>
              <a:ea typeface="Calibri"/>
              <a:cs typeface="Calibri"/>
              <a:sym typeface="Calibri"/>
            </a:endParaRPr>
          </a:p>
        </p:txBody>
      </p:sp>
      <p:sp>
        <p:nvSpPr>
          <p:cNvPr id="232" name="Google Shape;232;g1b42f1d762b_0_34"/>
          <p:cNvSpPr/>
          <p:nvPr/>
        </p:nvSpPr>
        <p:spPr>
          <a:xfrm>
            <a:off x="970120" y="6530807"/>
            <a:ext cx="6096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https://www.star.nesdis.noaa.gov/socd/mecb/sar/sarwinds_tropical.php?year=2020&amp;storm=WP222020_GONI</a:t>
            </a:r>
            <a:endParaRPr/>
          </a:p>
        </p:txBody>
      </p:sp>
      <p:pic>
        <p:nvPicPr>
          <p:cNvPr id="233" name="Google Shape;233;g1b42f1d762b_0_34" descr="https://www.star.nesdis.noaa.gov/socd/mecb/sar/AKDEMO_products/APL_winds/tropical/2020/WP222020_GONI/RSAT2_GSS_2020_10_30_21_16_42_0657407802_128.35E_16.14N_VH_C-7_MERGED01_map_level3.png"/>
          <p:cNvPicPr preferRelativeResize="0"/>
          <p:nvPr/>
        </p:nvPicPr>
        <p:blipFill rotWithShape="1">
          <a:blip r:embed="rId6">
            <a:alphaModFix/>
          </a:blip>
          <a:srcRect/>
          <a:stretch/>
        </p:blipFill>
        <p:spPr>
          <a:xfrm>
            <a:off x="10549049" y="246052"/>
            <a:ext cx="1428750" cy="1428750"/>
          </a:xfrm>
          <a:prstGeom prst="rect">
            <a:avLst/>
          </a:prstGeom>
          <a:noFill/>
          <a:ln>
            <a:noFill/>
          </a:ln>
        </p:spPr>
      </p:pic>
      <p:pic>
        <p:nvPicPr>
          <p:cNvPr id="2" name="Recorded Sound">
            <a:hlinkClick r:id="" action="ppaction://media"/>
            <a:extLst>
              <a:ext uri="{FF2B5EF4-FFF2-40B4-BE49-F238E27FC236}">
                <a16:creationId xmlns:a16="http://schemas.microsoft.com/office/drawing/2014/main" id="{D00EA12D-B54A-4D54-8F69-7CD217FE7B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000"/>
    </mc:Choice>
    <mc:Fallback>
      <p:transition spd="slow"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89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65" objId="2"/>
        <p14:stopEvt time="65003"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10"/>
          <p:cNvPicPr preferRelativeResize="0"/>
          <p:nvPr/>
        </p:nvPicPr>
        <p:blipFill rotWithShape="1">
          <a:blip r:embed="rId5">
            <a:alphaModFix/>
          </a:blip>
          <a:srcRect/>
          <a:stretch/>
        </p:blipFill>
        <p:spPr>
          <a:xfrm>
            <a:off x="0" y="1046855"/>
            <a:ext cx="7096125" cy="5407025"/>
          </a:xfrm>
          <a:prstGeom prst="rect">
            <a:avLst/>
          </a:prstGeom>
          <a:noFill/>
          <a:ln>
            <a:noFill/>
          </a:ln>
        </p:spPr>
      </p:pic>
      <p:sp>
        <p:nvSpPr>
          <p:cNvPr id="270" name="Google Shape;270;p10"/>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Atmosphere - Open Cell Clouds</a:t>
            </a:r>
            <a:endParaRPr/>
          </a:p>
        </p:txBody>
      </p:sp>
      <p:pic>
        <p:nvPicPr>
          <p:cNvPr id="272" name="Google Shape;272;p10"/>
          <p:cNvPicPr preferRelativeResize="0"/>
          <p:nvPr/>
        </p:nvPicPr>
        <p:blipFill rotWithShape="1">
          <a:blip r:embed="rId6">
            <a:alphaModFix/>
          </a:blip>
          <a:srcRect/>
          <a:stretch/>
        </p:blipFill>
        <p:spPr>
          <a:xfrm>
            <a:off x="5598697" y="823978"/>
            <a:ext cx="1103348" cy="1103348"/>
          </a:xfrm>
          <a:prstGeom prst="rect">
            <a:avLst/>
          </a:prstGeom>
          <a:noFill/>
          <a:ln>
            <a:noFill/>
          </a:ln>
        </p:spPr>
      </p:pic>
      <p:sp>
        <p:nvSpPr>
          <p:cNvPr id="273" name="Google Shape;273;p10"/>
          <p:cNvSpPr txBox="1"/>
          <p:nvPr/>
        </p:nvSpPr>
        <p:spPr>
          <a:xfrm>
            <a:off x="31849" y="760099"/>
            <a:ext cx="2842684"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Calibri"/>
                <a:ea typeface="Calibri"/>
                <a:cs typeface="Calibri"/>
                <a:sym typeface="Calibri"/>
              </a:rPr>
              <a:t>Sentinel-1 SAR VV Co-Pol NRCS </a:t>
            </a:r>
            <a:endParaRPr/>
          </a:p>
          <a:p>
            <a:pPr marL="0" marR="0" lvl="0" indent="0" algn="ctr" rtl="0">
              <a:lnSpc>
                <a:spcPct val="100000"/>
              </a:lnSpc>
              <a:spcBef>
                <a:spcPts val="0"/>
              </a:spcBef>
              <a:spcAft>
                <a:spcPts val="0"/>
              </a:spcAft>
              <a:buNone/>
            </a:pPr>
            <a:r>
              <a:rPr lang="en-US" sz="1600" b="0" i="0" u="none" strike="noStrike" cap="none">
                <a:solidFill>
                  <a:srgbClr val="000000"/>
                </a:solidFill>
                <a:latin typeface="Calibri"/>
                <a:ea typeface="Calibri"/>
                <a:cs typeface="Calibri"/>
                <a:sym typeface="Calibri"/>
              </a:rPr>
              <a:t>05 May 2023 05:03 UTC</a:t>
            </a:r>
            <a:endParaRPr sz="1600" b="0" i="0" u="none" strike="noStrike" cap="none">
              <a:solidFill>
                <a:srgbClr val="000000"/>
              </a:solidFill>
              <a:latin typeface="Calibri"/>
              <a:ea typeface="Calibri"/>
              <a:cs typeface="Calibri"/>
              <a:sym typeface="Calibri"/>
            </a:endParaRPr>
          </a:p>
        </p:txBody>
      </p:sp>
      <p:sp>
        <p:nvSpPr>
          <p:cNvPr id="274" name="Google Shape;274;p10"/>
          <p:cNvSpPr txBox="1"/>
          <p:nvPr/>
        </p:nvSpPr>
        <p:spPr>
          <a:xfrm>
            <a:off x="8132701" y="517202"/>
            <a:ext cx="2842684"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MODIS True Color</a:t>
            </a:r>
            <a:endParaRPr dirty="0"/>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05 May 2023 04:45 UTC</a:t>
            </a:r>
            <a:endParaRPr sz="1600" b="0" i="0" u="none" strike="noStrike" cap="none" dirty="0">
              <a:solidFill>
                <a:srgbClr val="000000"/>
              </a:solidFill>
              <a:latin typeface="Calibri"/>
              <a:ea typeface="Calibri"/>
              <a:cs typeface="Calibri"/>
              <a:sym typeface="Calibri"/>
            </a:endParaRPr>
          </a:p>
        </p:txBody>
      </p:sp>
      <p:sp>
        <p:nvSpPr>
          <p:cNvPr id="275" name="Google Shape;275;p10"/>
          <p:cNvSpPr/>
          <p:nvPr/>
        </p:nvSpPr>
        <p:spPr>
          <a:xfrm>
            <a:off x="1309511" y="6403732"/>
            <a:ext cx="4289186"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https://www.star.nesdis.noaa.gov/socd/mecb/sar/AKDEMO_products/APL_winds/wind_images2/2023-05/S1A_ESA_2023_05_05_05_03_50_0736578230_025.60E_72.29N_VV_C_nrcs.png</a:t>
            </a:r>
            <a:endParaRPr/>
          </a:p>
        </p:txBody>
      </p:sp>
      <p:pic>
        <p:nvPicPr>
          <p:cNvPr id="276" name="Google Shape;276;p10"/>
          <p:cNvPicPr preferRelativeResize="0"/>
          <p:nvPr/>
        </p:nvPicPr>
        <p:blipFill rotWithShape="1">
          <a:blip r:embed="rId7">
            <a:alphaModFix/>
          </a:blip>
          <a:srcRect/>
          <a:stretch/>
        </p:blipFill>
        <p:spPr>
          <a:xfrm>
            <a:off x="6756400" y="1282700"/>
            <a:ext cx="5364163" cy="5054600"/>
          </a:xfrm>
          <a:prstGeom prst="rect">
            <a:avLst/>
          </a:prstGeom>
          <a:noFill/>
          <a:ln>
            <a:noFill/>
          </a:ln>
        </p:spPr>
      </p:pic>
      <p:pic>
        <p:nvPicPr>
          <p:cNvPr id="2" name="Recorded Sound">
            <a:hlinkClick r:id="" action="ppaction://media"/>
            <a:extLst>
              <a:ext uri="{FF2B5EF4-FFF2-40B4-BE49-F238E27FC236}">
                <a16:creationId xmlns:a16="http://schemas.microsoft.com/office/drawing/2014/main" id="{319A6B3E-AB12-4069-98BA-1B3DA351A73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698"/>
    </mc:Choice>
    <mc:Fallback xmlns="">
      <p:transition spd="slow" advTm="33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1" objId="2"/>
        <p14:stopEvt time="33698" objId="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29"/>
          <p:cNvPicPr preferRelativeResize="0"/>
          <p:nvPr/>
        </p:nvPicPr>
        <p:blipFill rotWithShape="1">
          <a:blip r:embed="rId5">
            <a:alphaModFix/>
          </a:blip>
          <a:srcRect/>
          <a:stretch/>
        </p:blipFill>
        <p:spPr>
          <a:xfrm>
            <a:off x="79947" y="1282700"/>
            <a:ext cx="3908425" cy="4713287"/>
          </a:xfrm>
          <a:prstGeom prst="rect">
            <a:avLst/>
          </a:prstGeom>
          <a:noFill/>
          <a:ln>
            <a:noFill/>
          </a:ln>
        </p:spPr>
      </p:pic>
      <p:pic>
        <p:nvPicPr>
          <p:cNvPr id="282" name="Google Shape;282;p29"/>
          <p:cNvPicPr preferRelativeResize="0"/>
          <p:nvPr/>
        </p:nvPicPr>
        <p:blipFill rotWithShape="1">
          <a:blip r:embed="rId6">
            <a:alphaModFix/>
          </a:blip>
          <a:srcRect/>
          <a:stretch/>
        </p:blipFill>
        <p:spPr>
          <a:xfrm>
            <a:off x="4218426" y="114299"/>
            <a:ext cx="7894637" cy="6632575"/>
          </a:xfrm>
          <a:prstGeom prst="rect">
            <a:avLst/>
          </a:prstGeom>
          <a:noFill/>
          <a:ln>
            <a:noFill/>
          </a:ln>
        </p:spPr>
      </p:pic>
      <p:sp>
        <p:nvSpPr>
          <p:cNvPr id="283" name="Google Shape;283;p29"/>
          <p:cNvSpPr/>
          <p:nvPr/>
        </p:nvSpPr>
        <p:spPr>
          <a:xfrm>
            <a:off x="1369102" y="3239590"/>
            <a:ext cx="1888761" cy="1537276"/>
          </a:xfrm>
          <a:prstGeom prst="rect">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Calibri"/>
              <a:ea typeface="Calibri"/>
              <a:cs typeface="Calibri"/>
              <a:sym typeface="Calibri"/>
            </a:endParaRPr>
          </a:p>
        </p:txBody>
      </p:sp>
      <p:sp>
        <p:nvSpPr>
          <p:cNvPr id="284" name="Google Shape;284;p29"/>
          <p:cNvSpPr/>
          <p:nvPr/>
        </p:nvSpPr>
        <p:spPr>
          <a:xfrm>
            <a:off x="138629" y="765843"/>
            <a:ext cx="3692097" cy="861704"/>
          </a:xfrm>
          <a:prstGeom prst="rect">
            <a:avLst/>
          </a:prstGeom>
          <a:solidFill>
            <a:schemeClr val="lt1"/>
          </a:solid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Thunder Bay – Lake Superior </a:t>
            </a:r>
            <a:endParaRPr sz="1600" dirty="0"/>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Sentinel-1B 22 December 2021 23:50 UTC</a:t>
            </a:r>
            <a:endParaRPr sz="1600" b="0" i="0" u="none" strike="noStrike" cap="none" dirty="0">
              <a:solidFill>
                <a:srgbClr val="000000"/>
              </a:solidFill>
              <a:latin typeface="Calibri"/>
              <a:ea typeface="Calibri"/>
              <a:cs typeface="Calibri"/>
              <a:sym typeface="Calibri"/>
            </a:endParaRPr>
          </a:p>
        </p:txBody>
      </p:sp>
      <p:grpSp>
        <p:nvGrpSpPr>
          <p:cNvPr id="285" name="Google Shape;285;p29"/>
          <p:cNvGrpSpPr/>
          <p:nvPr/>
        </p:nvGrpSpPr>
        <p:grpSpPr>
          <a:xfrm>
            <a:off x="5250027" y="269009"/>
            <a:ext cx="1379373" cy="318100"/>
            <a:chOff x="5250027" y="269009"/>
            <a:chExt cx="1379373" cy="318100"/>
          </a:xfrm>
        </p:grpSpPr>
        <p:cxnSp>
          <p:nvCxnSpPr>
            <p:cNvPr id="286" name="Google Shape;286;p29"/>
            <p:cNvCxnSpPr/>
            <p:nvPr/>
          </p:nvCxnSpPr>
          <p:spPr>
            <a:xfrm>
              <a:off x="5250027" y="587109"/>
              <a:ext cx="1379373" cy="0"/>
            </a:xfrm>
            <a:prstGeom prst="straightConnector1">
              <a:avLst/>
            </a:prstGeom>
            <a:noFill/>
            <a:ln w="38100" cap="flat" cmpd="sng">
              <a:solidFill>
                <a:schemeClr val="lt1"/>
              </a:solidFill>
              <a:prstDash val="solid"/>
              <a:round/>
              <a:headEnd type="none" w="sm" len="sm"/>
              <a:tailEnd type="none" w="sm" len="sm"/>
            </a:ln>
          </p:spPr>
        </p:cxnSp>
        <p:sp>
          <p:nvSpPr>
            <p:cNvPr id="287" name="Google Shape;287;p29"/>
            <p:cNvSpPr txBox="1"/>
            <p:nvPr/>
          </p:nvSpPr>
          <p:spPr>
            <a:xfrm>
              <a:off x="5386592" y="269009"/>
              <a:ext cx="1094813" cy="31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67" b="0" i="0" u="none" strike="noStrike" cap="none">
                  <a:solidFill>
                    <a:schemeClr val="lt1"/>
                  </a:solidFill>
                  <a:latin typeface="Calibri"/>
                  <a:ea typeface="Calibri"/>
                  <a:cs typeface="Calibri"/>
                  <a:sym typeface="Calibri"/>
                </a:rPr>
                <a:t>10 km</a:t>
              </a:r>
              <a:endParaRPr/>
            </a:p>
          </p:txBody>
        </p:sp>
      </p:grpSp>
      <p:pic>
        <p:nvPicPr>
          <p:cNvPr id="288" name="Google Shape;288;p29" descr="https://www.star.nesdis.noaa.gov/socd/mecb/sar/AKDEMO_products/APL_winds/wind_images2/2021-12/S1B_ESA_2021_12_22_23_50_30_0693532230_089.95W_48.46N_VV_C5_GFS05CDF_map_level3.png"/>
          <p:cNvPicPr preferRelativeResize="0"/>
          <p:nvPr/>
        </p:nvPicPr>
        <p:blipFill rotWithShape="1">
          <a:blip r:embed="rId7">
            <a:alphaModFix/>
          </a:blip>
          <a:srcRect/>
          <a:stretch/>
        </p:blipFill>
        <p:spPr>
          <a:xfrm>
            <a:off x="50435" y="1308665"/>
            <a:ext cx="1428750" cy="1428750"/>
          </a:xfrm>
          <a:prstGeom prst="rect">
            <a:avLst/>
          </a:prstGeom>
          <a:noFill/>
          <a:ln>
            <a:noFill/>
          </a:ln>
        </p:spPr>
      </p:pic>
      <p:sp>
        <p:nvSpPr>
          <p:cNvPr id="289" name="Google Shape;289;p29"/>
          <p:cNvSpPr/>
          <p:nvPr/>
        </p:nvSpPr>
        <p:spPr>
          <a:xfrm>
            <a:off x="79947" y="6443246"/>
            <a:ext cx="4597765"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https://www.star.nesdis.noaa.gov/socd/mecb/sar/AKDEMO_products/APL_winds/wind_images2/2021-12/S1B_ESA_2021_12_22_23_50_30_0693532230_089.95W_48.46N_VV_C_nrcs.png</a:t>
            </a:r>
            <a:endParaRPr/>
          </a:p>
        </p:txBody>
      </p:sp>
      <p:sp>
        <p:nvSpPr>
          <p:cNvPr id="290" name="Google Shape;290;p29"/>
          <p:cNvSpPr txBox="1">
            <a:spLocks noGrp="1"/>
          </p:cNvSpPr>
          <p:nvPr>
            <p:ph type="title"/>
          </p:nvPr>
        </p:nvSpPr>
        <p:spPr>
          <a:xfrm>
            <a:off x="168163" y="234245"/>
            <a:ext cx="4643717" cy="314028"/>
          </a:xfrm>
          <a:prstGeom prst="rect">
            <a:avLst/>
          </a:prstGeom>
          <a:solidFill>
            <a:schemeClr val="lt1"/>
          </a:solid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Atmosphere - Convection Cells</a:t>
            </a:r>
            <a:endParaRPr/>
          </a:p>
        </p:txBody>
      </p:sp>
      <p:pic>
        <p:nvPicPr>
          <p:cNvPr id="3" name="Recorded Sound">
            <a:hlinkClick r:id="" action="ppaction://media"/>
            <a:extLst>
              <a:ext uri="{FF2B5EF4-FFF2-40B4-BE49-F238E27FC236}">
                <a16:creationId xmlns:a16="http://schemas.microsoft.com/office/drawing/2014/main" id="{D090D616-2AFF-4A04-AD7C-1E53E06A240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934"/>
    </mc:Choice>
    <mc:Fallback xmlns="">
      <p:transition spd="slow" advTm="34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4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34" objId="3"/>
        <p14:stopEvt time="34934" objId="3"/>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5"/>
          <p:cNvSpPr txBox="1">
            <a:spLocks noGrp="1"/>
          </p:cNvSpPr>
          <p:nvPr>
            <p:ph type="title"/>
          </p:nvPr>
        </p:nvSpPr>
        <p:spPr>
          <a:xfrm>
            <a:off x="639829" y="219471"/>
            <a:ext cx="9923396"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Atmosphere – Lee waves and Atmospheric Gravity Waves</a:t>
            </a:r>
            <a:endParaRPr/>
          </a:p>
        </p:txBody>
      </p:sp>
      <p:sp>
        <p:nvSpPr>
          <p:cNvPr id="500" name="Google Shape;500;p55"/>
          <p:cNvSpPr txBox="1">
            <a:spLocks noGrp="1"/>
          </p:cNvSpPr>
          <p:nvPr>
            <p:ph type="body" idx="1"/>
          </p:nvPr>
        </p:nvSpPr>
        <p:spPr>
          <a:xfrm>
            <a:off x="68275" y="3859212"/>
            <a:ext cx="2362560" cy="929159"/>
          </a:xfrm>
          <a:prstGeom prst="rect">
            <a:avLst/>
          </a:prstGeom>
          <a:noFill/>
          <a:ln>
            <a:noFill/>
          </a:ln>
        </p:spPr>
        <p:txBody>
          <a:bodyPr spcFirstLastPara="1" wrap="square" lIns="0" tIns="0" rIns="0" bIns="0" anchor="t" anchorCtr="0">
            <a:noAutofit/>
          </a:bodyPr>
          <a:lstStyle/>
          <a:p>
            <a:pPr marL="114300" marR="0" lvl="0" indent="0" algn="ctr" rtl="0">
              <a:lnSpc>
                <a:spcPct val="90000"/>
              </a:lnSpc>
              <a:spcBef>
                <a:spcPts val="0"/>
              </a:spcBef>
              <a:spcAft>
                <a:spcPts val="0"/>
              </a:spcAft>
              <a:buClr>
                <a:schemeClr val="dk1"/>
              </a:buClr>
              <a:buSzPts val="1400"/>
              <a:buNone/>
            </a:pPr>
            <a:r>
              <a:rPr lang="en-US" dirty="0"/>
              <a:t>Lee waves and atmospheric gravity waves</a:t>
            </a:r>
            <a:endParaRPr dirty="0"/>
          </a:p>
        </p:txBody>
      </p:sp>
      <p:pic>
        <p:nvPicPr>
          <p:cNvPr id="503" name="Google Shape;503;p55" descr="https://www.star.nesdis.noaa.gov/socd/mecb/sar/AKDEMO_products/APL_winds/wind_images2/2022-04/S1A_ESA_2022_04_22_23_42_35_0703986155_087.61W_47.10N_VV_C5_GFS05CDF_map_level3.png"/>
          <p:cNvPicPr preferRelativeResize="0"/>
          <p:nvPr/>
        </p:nvPicPr>
        <p:blipFill rotWithShape="1">
          <a:blip r:embed="rId5">
            <a:alphaModFix/>
          </a:blip>
          <a:srcRect/>
          <a:stretch/>
        </p:blipFill>
        <p:spPr>
          <a:xfrm>
            <a:off x="432760" y="1896990"/>
            <a:ext cx="1428750" cy="1428750"/>
          </a:xfrm>
          <a:prstGeom prst="rect">
            <a:avLst/>
          </a:prstGeom>
          <a:noFill/>
          <a:ln>
            <a:noFill/>
          </a:ln>
        </p:spPr>
      </p:pic>
      <p:sp>
        <p:nvSpPr>
          <p:cNvPr id="504" name="Google Shape;504;p55"/>
          <p:cNvSpPr txBox="1"/>
          <p:nvPr/>
        </p:nvSpPr>
        <p:spPr>
          <a:xfrm>
            <a:off x="0" y="878556"/>
            <a:ext cx="2430835"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Sentinel-1 SAR </a:t>
            </a:r>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VV Co-Pol NRCS </a:t>
            </a:r>
            <a:endParaRPr dirty="0"/>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22 April 2022 23:42 UTC</a:t>
            </a:r>
            <a:endParaRPr sz="1600" b="0" i="0" u="none" strike="noStrike" cap="none" dirty="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0CA720ED-2B10-425B-88EF-283261DA7538}"/>
              </a:ext>
            </a:extLst>
          </p:cNvPr>
          <p:cNvGrpSpPr/>
          <p:nvPr/>
        </p:nvGrpSpPr>
        <p:grpSpPr>
          <a:xfrm>
            <a:off x="2535937" y="833949"/>
            <a:ext cx="9587788" cy="5720472"/>
            <a:chOff x="2535937" y="833949"/>
            <a:chExt cx="9587788" cy="5720472"/>
          </a:xfrm>
        </p:grpSpPr>
        <p:pic>
          <p:nvPicPr>
            <p:cNvPr id="501" name="Google Shape;501;p55"/>
            <p:cNvPicPr preferRelativeResize="0"/>
            <p:nvPr/>
          </p:nvPicPr>
          <p:blipFill rotWithShape="1">
            <a:blip r:embed="rId6">
              <a:alphaModFix/>
            </a:blip>
            <a:srcRect l="13492" t="52684" r="42003" b="5992"/>
            <a:stretch/>
          </p:blipFill>
          <p:spPr>
            <a:xfrm>
              <a:off x="2535937" y="833949"/>
              <a:ext cx="9587788" cy="5720472"/>
            </a:xfrm>
            <a:prstGeom prst="rect">
              <a:avLst/>
            </a:prstGeom>
            <a:noFill/>
            <a:ln>
              <a:noFill/>
            </a:ln>
          </p:spPr>
        </p:pic>
        <p:grpSp>
          <p:nvGrpSpPr>
            <p:cNvPr id="3" name="Group 2">
              <a:extLst>
                <a:ext uri="{FF2B5EF4-FFF2-40B4-BE49-F238E27FC236}">
                  <a16:creationId xmlns:a16="http://schemas.microsoft.com/office/drawing/2014/main" id="{4AC12779-BF56-450F-9E8E-03D457847A1D}"/>
                </a:ext>
              </a:extLst>
            </p:cNvPr>
            <p:cNvGrpSpPr/>
            <p:nvPr/>
          </p:nvGrpSpPr>
          <p:grpSpPr>
            <a:xfrm>
              <a:off x="3952380" y="1700048"/>
              <a:ext cx="7101068" cy="4747035"/>
              <a:chOff x="3952380" y="1700048"/>
              <a:chExt cx="7101068" cy="4747035"/>
            </a:xfrm>
          </p:grpSpPr>
          <p:grpSp>
            <p:nvGrpSpPr>
              <p:cNvPr id="2" name="Group 1">
                <a:extLst>
                  <a:ext uri="{FF2B5EF4-FFF2-40B4-BE49-F238E27FC236}">
                    <a16:creationId xmlns:a16="http://schemas.microsoft.com/office/drawing/2014/main" id="{AF21D298-5EB5-450A-AE45-4F4DD3A78AAF}"/>
                  </a:ext>
                </a:extLst>
              </p:cNvPr>
              <p:cNvGrpSpPr/>
              <p:nvPr/>
            </p:nvGrpSpPr>
            <p:grpSpPr>
              <a:xfrm>
                <a:off x="8295812" y="6095134"/>
                <a:ext cx="1226357" cy="351949"/>
                <a:chOff x="8295812" y="6095134"/>
                <a:chExt cx="1226357" cy="351949"/>
              </a:xfrm>
            </p:grpSpPr>
            <p:cxnSp>
              <p:nvCxnSpPr>
                <p:cNvPr id="505" name="Google Shape;505;p55"/>
                <p:cNvCxnSpPr/>
                <p:nvPr/>
              </p:nvCxnSpPr>
              <p:spPr>
                <a:xfrm>
                  <a:off x="8295812" y="6447083"/>
                  <a:ext cx="1226357" cy="0"/>
                </a:xfrm>
                <a:prstGeom prst="straightConnector1">
                  <a:avLst/>
                </a:prstGeom>
                <a:noFill/>
                <a:ln w="63500" cap="flat" cmpd="sng">
                  <a:solidFill>
                    <a:schemeClr val="lt1"/>
                  </a:solidFill>
                  <a:prstDash val="solid"/>
                  <a:round/>
                  <a:headEnd type="none" w="sm" len="sm"/>
                  <a:tailEnd type="none" w="sm" len="sm"/>
                </a:ln>
              </p:spPr>
            </p:cxnSp>
            <p:sp>
              <p:nvSpPr>
                <p:cNvPr id="506" name="Google Shape;506;p55"/>
                <p:cNvSpPr txBox="1"/>
                <p:nvPr/>
              </p:nvSpPr>
              <p:spPr>
                <a:xfrm>
                  <a:off x="8408698" y="6095134"/>
                  <a:ext cx="1000584" cy="31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67" b="0" i="0" u="none" strike="noStrike" cap="none" dirty="0">
                      <a:solidFill>
                        <a:schemeClr val="lt1"/>
                      </a:solidFill>
                      <a:latin typeface="Calibri"/>
                      <a:ea typeface="Calibri"/>
                      <a:cs typeface="Calibri"/>
                      <a:sym typeface="Calibri"/>
                    </a:rPr>
                    <a:t>20 km</a:t>
                  </a:r>
                  <a:endParaRPr dirty="0"/>
                </a:p>
              </p:txBody>
            </p:sp>
          </p:grpSp>
          <p:sp>
            <p:nvSpPr>
              <p:cNvPr id="507" name="Google Shape;507;p55"/>
              <p:cNvSpPr txBox="1"/>
              <p:nvPr/>
            </p:nvSpPr>
            <p:spPr>
              <a:xfrm>
                <a:off x="3952380" y="1700048"/>
                <a:ext cx="8980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Lee Wave</a:t>
                </a:r>
                <a:endParaRPr sz="1400" b="0" i="0" u="none" strike="noStrike" cap="none">
                  <a:solidFill>
                    <a:schemeClr val="lt1"/>
                  </a:solidFill>
                  <a:latin typeface="Calibri"/>
                  <a:ea typeface="Calibri"/>
                  <a:cs typeface="Calibri"/>
                  <a:sym typeface="Calibri"/>
                </a:endParaRPr>
              </a:p>
            </p:txBody>
          </p:sp>
          <p:sp>
            <p:nvSpPr>
              <p:cNvPr id="508" name="Google Shape;508;p55"/>
              <p:cNvSpPr txBox="1"/>
              <p:nvPr/>
            </p:nvSpPr>
            <p:spPr>
              <a:xfrm>
                <a:off x="9656063" y="3335993"/>
                <a:ext cx="139738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Atmospheric Gravity Wave</a:t>
                </a:r>
                <a:endParaRPr sz="1400" b="0" i="0" u="none" strike="noStrike" cap="none" dirty="0">
                  <a:solidFill>
                    <a:schemeClr val="lt1"/>
                  </a:solidFill>
                  <a:latin typeface="Calibri"/>
                  <a:ea typeface="Calibri"/>
                  <a:cs typeface="Calibri"/>
                  <a:sym typeface="Calibri"/>
                </a:endParaRPr>
              </a:p>
            </p:txBody>
          </p:sp>
        </p:grpSp>
      </p:grpSp>
      <p:sp>
        <p:nvSpPr>
          <p:cNvPr id="502" name="Google Shape;502;p55"/>
          <p:cNvSpPr/>
          <p:nvPr/>
        </p:nvSpPr>
        <p:spPr>
          <a:xfrm>
            <a:off x="62136" y="6024051"/>
            <a:ext cx="4552394"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Arial"/>
                <a:ea typeface="Arial"/>
                <a:cs typeface="Arial"/>
                <a:sym typeface="Arial"/>
              </a:rPr>
              <a:t>https://www.star.nesdis.noaa.gov/socd/mecb/sar/AKDEMO_products/APL_winds/wind_images2/2022-04/S1A_ESA_2022_04_22_23_42_35_0703986155_087.61W_47.10N_VV_C_nrcs.png</a:t>
            </a:r>
            <a:endParaRPr dirty="0"/>
          </a:p>
        </p:txBody>
      </p:sp>
      <p:pic>
        <p:nvPicPr>
          <p:cNvPr id="5" name="Recorded Sound">
            <a:hlinkClick r:id="" action="ppaction://media"/>
            <a:extLst>
              <a:ext uri="{FF2B5EF4-FFF2-40B4-BE49-F238E27FC236}">
                <a16:creationId xmlns:a16="http://schemas.microsoft.com/office/drawing/2014/main" id="{006186F5-3E2A-4F9B-A6B1-11C9F13E05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197"/>
    </mc:Choice>
    <mc:Fallback xmlns="">
      <p:transition spd="slow" advTm="56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22" objId="5"/>
        <p14:stopEvt time="55294" objId="5"/>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g1d4d1997c1d_0_1"/>
          <p:cNvPicPr preferRelativeResize="0"/>
          <p:nvPr/>
        </p:nvPicPr>
        <p:blipFill rotWithShape="1">
          <a:blip r:embed="rId5">
            <a:alphaModFix/>
          </a:blip>
          <a:srcRect/>
          <a:stretch/>
        </p:blipFill>
        <p:spPr>
          <a:xfrm>
            <a:off x="4065047" y="130842"/>
            <a:ext cx="8108950" cy="6626225"/>
          </a:xfrm>
          <a:prstGeom prst="rect">
            <a:avLst/>
          </a:prstGeom>
          <a:noFill/>
          <a:ln>
            <a:noFill/>
          </a:ln>
        </p:spPr>
      </p:pic>
      <p:sp>
        <p:nvSpPr>
          <p:cNvPr id="296" name="Google Shape;296;g1d4d1997c1d_0_1"/>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Atmosphere and Ocean</a:t>
            </a:r>
            <a:endParaRPr/>
          </a:p>
        </p:txBody>
      </p:sp>
      <p:sp>
        <p:nvSpPr>
          <p:cNvPr id="297" name="Google Shape;297;g1d4d1997c1d_0_1"/>
          <p:cNvSpPr txBox="1">
            <a:spLocks noGrp="1"/>
          </p:cNvSpPr>
          <p:nvPr>
            <p:ph type="body" idx="1"/>
          </p:nvPr>
        </p:nvSpPr>
        <p:spPr>
          <a:xfrm>
            <a:off x="81312" y="2877144"/>
            <a:ext cx="4350892" cy="1765194"/>
          </a:xfrm>
          <a:prstGeom prst="rect">
            <a:avLst/>
          </a:prstGeom>
          <a:noFill/>
          <a:ln>
            <a:noFill/>
          </a:ln>
        </p:spPr>
        <p:txBody>
          <a:bodyPr spcFirstLastPara="1" wrap="square" lIns="0" tIns="0" rIns="0" bIns="0" anchor="t" anchorCtr="0">
            <a:noAutofit/>
          </a:bodyPr>
          <a:lstStyle/>
          <a:p>
            <a:pPr marL="457200" marR="0" lvl="0" indent="-317500" algn="l" rtl="0">
              <a:lnSpc>
                <a:spcPct val="90000"/>
              </a:lnSpc>
              <a:spcBef>
                <a:spcPts val="0"/>
              </a:spcBef>
              <a:spcAft>
                <a:spcPts val="0"/>
              </a:spcAft>
              <a:buSzPts val="1400"/>
              <a:buChar char="●"/>
            </a:pPr>
            <a:r>
              <a:rPr lang="en-US"/>
              <a:t>Atmospheric signatures include storm cells with high NRCS returns from atmospheric ice.</a:t>
            </a:r>
            <a:endParaRPr/>
          </a:p>
          <a:p>
            <a:pPr marL="457200" marR="0" lvl="0" indent="0" algn="l" rtl="0">
              <a:lnSpc>
                <a:spcPct val="90000"/>
              </a:lnSpc>
              <a:spcBef>
                <a:spcPts val="0"/>
              </a:spcBef>
              <a:spcAft>
                <a:spcPts val="0"/>
              </a:spcAft>
              <a:buNone/>
            </a:pPr>
            <a:endParaRPr/>
          </a:p>
          <a:p>
            <a:pPr marL="457200" marR="0" lvl="0" indent="-317500" algn="l" rtl="0">
              <a:lnSpc>
                <a:spcPct val="90000"/>
              </a:lnSpc>
              <a:spcBef>
                <a:spcPts val="0"/>
              </a:spcBef>
              <a:spcAft>
                <a:spcPts val="0"/>
              </a:spcAft>
              <a:buSzPts val="1400"/>
              <a:buChar char="●"/>
            </a:pPr>
            <a:r>
              <a:rPr lang="en-US"/>
              <a:t>Low NRCS features are regions of low wind and natural surfactants (oil) </a:t>
            </a:r>
            <a:endParaRPr/>
          </a:p>
        </p:txBody>
      </p:sp>
      <p:sp>
        <p:nvSpPr>
          <p:cNvPr id="298" name="Google Shape;298;g1d4d1997c1d_0_1"/>
          <p:cNvSpPr txBox="1">
            <a:spLocks noGrp="1"/>
          </p:cNvSpPr>
          <p:nvPr>
            <p:ph type="sldNum" idx="4294967295"/>
          </p:nvPr>
        </p:nvSpPr>
        <p:spPr>
          <a:xfrm>
            <a:off x="11087100" y="6442075"/>
            <a:ext cx="11049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17</a:t>
            </a:fld>
            <a:r>
              <a:rPr lang="en-US"/>
              <a:t> </a:t>
            </a:r>
            <a:endParaRPr/>
          </a:p>
        </p:txBody>
      </p:sp>
      <p:sp>
        <p:nvSpPr>
          <p:cNvPr id="299" name="Google Shape;299;g1d4d1997c1d_0_1"/>
          <p:cNvSpPr txBox="1"/>
          <p:nvPr/>
        </p:nvSpPr>
        <p:spPr>
          <a:xfrm>
            <a:off x="-5321" y="1221870"/>
            <a:ext cx="3072809" cy="615553"/>
          </a:xfrm>
          <a:prstGeom prst="rect">
            <a:avLst/>
          </a:prstGeom>
          <a:solidFill>
            <a:schemeClr val="lt1"/>
          </a:solidFill>
          <a:ln>
            <a:noFill/>
          </a:ln>
        </p:spPr>
        <p:txBody>
          <a:bodyPr spcFirstLastPara="1" wrap="square" lIns="121875" tIns="60925" rIns="121875"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Sentinel 1A SAR Co-Pol Winds </a:t>
            </a:r>
            <a:endParaRPr sz="1600" b="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17 August 2023  00:17 UTC</a:t>
            </a:r>
            <a:endParaRPr sz="1600" b="0" i="0" u="none" strike="noStrike" cap="none" dirty="0">
              <a:solidFill>
                <a:srgbClr val="000000"/>
              </a:solidFill>
              <a:latin typeface="Calibri"/>
              <a:ea typeface="Calibri"/>
              <a:cs typeface="Calibri"/>
              <a:sym typeface="Calibri"/>
            </a:endParaRPr>
          </a:p>
        </p:txBody>
      </p:sp>
      <p:pic>
        <p:nvPicPr>
          <p:cNvPr id="300" name="Google Shape;300;g1d4d1997c1d_0_1"/>
          <p:cNvPicPr preferRelativeResize="0"/>
          <p:nvPr/>
        </p:nvPicPr>
        <p:blipFill rotWithShape="1">
          <a:blip r:embed="rId6">
            <a:alphaModFix/>
          </a:blip>
          <a:srcRect/>
          <a:stretch/>
        </p:blipFill>
        <p:spPr>
          <a:xfrm>
            <a:off x="2872342" y="906746"/>
            <a:ext cx="1428750" cy="1428750"/>
          </a:xfrm>
          <a:prstGeom prst="rect">
            <a:avLst/>
          </a:prstGeom>
          <a:noFill/>
          <a:ln>
            <a:noFill/>
          </a:ln>
        </p:spPr>
      </p:pic>
      <p:sp>
        <p:nvSpPr>
          <p:cNvPr id="301" name="Google Shape;301;g1d4d1997c1d_0_1"/>
          <p:cNvSpPr/>
          <p:nvPr/>
        </p:nvSpPr>
        <p:spPr>
          <a:xfrm>
            <a:off x="-5321" y="5864135"/>
            <a:ext cx="45241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https://www.star.nesdis.noaa.gov/socd/mecb/sar/AKDEMO_products/APL_winds/wind_images2/2023-08/S1A_ESA_2023_08_17_00_17_07_0745546627_092.44W_22.53N_VV_C_nrcs.png</a:t>
            </a:r>
            <a:endParaRPr sz="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800" b="0" i="0" u="none" strike="noStrike" cap="none">
              <a:solidFill>
                <a:srgbClr val="000000"/>
              </a:solidFill>
              <a:latin typeface="Calibri"/>
              <a:ea typeface="Calibri"/>
              <a:cs typeface="Calibri"/>
              <a:sym typeface="Calibri"/>
            </a:endParaRPr>
          </a:p>
        </p:txBody>
      </p:sp>
      <p:grpSp>
        <p:nvGrpSpPr>
          <p:cNvPr id="302" name="Google Shape;302;g1d4d1997c1d_0_1"/>
          <p:cNvGrpSpPr/>
          <p:nvPr/>
        </p:nvGrpSpPr>
        <p:grpSpPr>
          <a:xfrm>
            <a:off x="6762561" y="1402899"/>
            <a:ext cx="3528026" cy="2624786"/>
            <a:chOff x="6762561" y="1402899"/>
            <a:chExt cx="3528026" cy="2624786"/>
          </a:xfrm>
        </p:grpSpPr>
        <p:sp>
          <p:nvSpPr>
            <p:cNvPr id="303" name="Google Shape;303;g1d4d1997c1d_0_1"/>
            <p:cNvSpPr txBox="1"/>
            <p:nvPr/>
          </p:nvSpPr>
          <p:spPr>
            <a:xfrm>
              <a:off x="7475142" y="3684739"/>
              <a:ext cx="9140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Low Wind</a:t>
              </a:r>
              <a:endParaRPr/>
            </a:p>
          </p:txBody>
        </p:sp>
        <p:sp>
          <p:nvSpPr>
            <p:cNvPr id="304" name="Google Shape;304;g1d4d1997c1d_0_1"/>
            <p:cNvSpPr txBox="1"/>
            <p:nvPr/>
          </p:nvSpPr>
          <p:spPr>
            <a:xfrm>
              <a:off x="6762561" y="1402899"/>
              <a:ext cx="1425161" cy="5431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Storm Cells </a:t>
              </a:r>
              <a:endParaRPr/>
            </a:p>
            <a:p>
              <a:pPr marL="0" marR="0" lvl="0" indent="0" algn="ctr"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w/ice signatures</a:t>
              </a:r>
              <a:endParaRPr/>
            </a:p>
          </p:txBody>
        </p:sp>
        <p:sp>
          <p:nvSpPr>
            <p:cNvPr id="305" name="Google Shape;305;g1d4d1997c1d_0_1"/>
            <p:cNvSpPr txBox="1"/>
            <p:nvPr/>
          </p:nvSpPr>
          <p:spPr>
            <a:xfrm>
              <a:off x="9277168" y="3719908"/>
              <a:ext cx="101341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Surfactants</a:t>
              </a:r>
              <a:endParaRPr/>
            </a:p>
          </p:txBody>
        </p:sp>
      </p:grpSp>
      <p:pic>
        <p:nvPicPr>
          <p:cNvPr id="2" name="Recorded Sound">
            <a:hlinkClick r:id="" action="ppaction://media"/>
            <a:extLst>
              <a:ext uri="{FF2B5EF4-FFF2-40B4-BE49-F238E27FC236}">
                <a16:creationId xmlns:a16="http://schemas.microsoft.com/office/drawing/2014/main" id="{F38DA50E-1EA0-4BA6-970C-F843B538813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803"/>
    </mc:Choice>
    <mc:Fallback xmlns="">
      <p:transition spd="slow" advTm="36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46" objId="2"/>
        <p14:stopEvt time="36803" objId="2"/>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2" name="Picture 1">
            <a:extLst>
              <a:ext uri="{FF2B5EF4-FFF2-40B4-BE49-F238E27FC236}">
                <a16:creationId xmlns:a16="http://schemas.microsoft.com/office/drawing/2014/main" id="{AEE3E859-F2E9-4B3D-872B-BD54AFF362D1}"/>
              </a:ext>
            </a:extLst>
          </p:cNvPr>
          <p:cNvPicPr>
            <a:picLocks noChangeAspect="1"/>
          </p:cNvPicPr>
          <p:nvPr/>
        </p:nvPicPr>
        <p:blipFill>
          <a:blip r:embed="rId5"/>
          <a:stretch>
            <a:fillRect/>
          </a:stretch>
        </p:blipFill>
        <p:spPr>
          <a:xfrm>
            <a:off x="5212547" y="874831"/>
            <a:ext cx="6815919" cy="5200339"/>
          </a:xfrm>
          <a:prstGeom prst="rect">
            <a:avLst/>
          </a:prstGeom>
        </p:spPr>
      </p:pic>
      <p:sp>
        <p:nvSpPr>
          <p:cNvPr id="460" name="Google Shape;460;p52"/>
          <p:cNvSpPr txBox="1"/>
          <p:nvPr/>
        </p:nvSpPr>
        <p:spPr>
          <a:xfrm>
            <a:off x="163534" y="976363"/>
            <a:ext cx="2871877"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Sentinel-1 SAR VV Co-Pol NRCS </a:t>
            </a:r>
            <a:endParaRPr dirty="0"/>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14 March 2023 00:16 UTC</a:t>
            </a:r>
            <a:endParaRPr sz="1600" b="0" i="0" u="none" strike="noStrike" cap="none" dirty="0">
              <a:solidFill>
                <a:srgbClr val="000000"/>
              </a:solidFill>
              <a:latin typeface="Calibri"/>
              <a:ea typeface="Calibri"/>
              <a:cs typeface="Calibri"/>
              <a:sym typeface="Calibri"/>
            </a:endParaRPr>
          </a:p>
        </p:txBody>
      </p:sp>
      <p:sp>
        <p:nvSpPr>
          <p:cNvPr id="461" name="Google Shape;461;p52"/>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Ocean – Oil </a:t>
            </a:r>
            <a:endParaRPr/>
          </a:p>
        </p:txBody>
      </p:sp>
      <p:sp>
        <p:nvSpPr>
          <p:cNvPr id="462" name="Google Shape;462;p52"/>
          <p:cNvSpPr txBox="1">
            <a:spLocks noGrp="1"/>
          </p:cNvSpPr>
          <p:nvPr>
            <p:ph type="body" idx="1"/>
          </p:nvPr>
        </p:nvSpPr>
        <p:spPr>
          <a:xfrm>
            <a:off x="244826" y="2123129"/>
            <a:ext cx="4887000" cy="1256100"/>
          </a:xfrm>
          <a:prstGeom prst="rect">
            <a:avLst/>
          </a:prstGeom>
          <a:noFill/>
          <a:ln>
            <a:noFill/>
          </a:ln>
        </p:spPr>
        <p:txBody>
          <a:bodyPr spcFirstLastPara="1" wrap="square" lIns="0" tIns="0" rIns="0" bIns="0" anchor="t" anchorCtr="0">
            <a:noAutofit/>
          </a:bodyPr>
          <a:lstStyle/>
          <a:p>
            <a:pPr marL="457200" marR="0" lvl="0" indent="-228600" algn="l" rtl="0">
              <a:lnSpc>
                <a:spcPct val="90000"/>
              </a:lnSpc>
              <a:spcBef>
                <a:spcPts val="0"/>
              </a:spcBef>
              <a:spcAft>
                <a:spcPts val="0"/>
              </a:spcAft>
              <a:buClr>
                <a:schemeClr val="dk1"/>
              </a:buClr>
              <a:buSzPts val="1400"/>
              <a:buNone/>
            </a:pPr>
            <a:endParaRPr/>
          </a:p>
          <a:p>
            <a:pPr marL="457200" marR="0" lvl="0" indent="-228600" algn="l" rtl="0">
              <a:lnSpc>
                <a:spcPct val="90000"/>
              </a:lnSpc>
              <a:spcBef>
                <a:spcPts val="0"/>
              </a:spcBef>
              <a:spcAft>
                <a:spcPts val="0"/>
              </a:spcAft>
              <a:buClr>
                <a:schemeClr val="dk1"/>
              </a:buClr>
              <a:buSzPts val="1400"/>
              <a:buNone/>
            </a:pPr>
            <a:r>
              <a:rPr lang="en-US"/>
              <a:t>Ships and Oil Platforms (high backscatter)</a:t>
            </a:r>
            <a:endParaRPr/>
          </a:p>
          <a:p>
            <a:pPr marL="457200" marR="0" lvl="0" indent="-228600" algn="l" rtl="0">
              <a:lnSpc>
                <a:spcPct val="90000"/>
              </a:lnSpc>
              <a:spcBef>
                <a:spcPts val="0"/>
              </a:spcBef>
              <a:spcAft>
                <a:spcPts val="0"/>
              </a:spcAft>
              <a:buClr>
                <a:schemeClr val="dk1"/>
              </a:buClr>
              <a:buSzPts val="1400"/>
              <a:buNone/>
            </a:pPr>
            <a:r>
              <a:rPr lang="en-US"/>
              <a:t>Oil spill and surfactants (low backscatter)</a:t>
            </a:r>
            <a:endParaRPr/>
          </a:p>
        </p:txBody>
      </p:sp>
      <p:pic>
        <p:nvPicPr>
          <p:cNvPr id="463" name="Google Shape;463;p52"/>
          <p:cNvPicPr preferRelativeResize="0"/>
          <p:nvPr/>
        </p:nvPicPr>
        <p:blipFill rotWithShape="1">
          <a:blip r:embed="rId6">
            <a:alphaModFix/>
          </a:blip>
          <a:srcRect/>
          <a:stretch/>
        </p:blipFill>
        <p:spPr>
          <a:xfrm>
            <a:off x="577687" y="3124200"/>
            <a:ext cx="4221161" cy="3217346"/>
          </a:xfrm>
          <a:prstGeom prst="rect">
            <a:avLst/>
          </a:prstGeom>
          <a:noFill/>
          <a:ln>
            <a:noFill/>
          </a:ln>
        </p:spPr>
      </p:pic>
      <p:pic>
        <p:nvPicPr>
          <p:cNvPr id="464" name="Google Shape;464;p52" descr="https://www.star.nesdis.noaa.gov/socd/mecb/sar/AKDEMO_products/APL_winds/wind_images2/2023-03/S1A_ESA_2023_03_14_00_16_09_0732068169_091.83W_19.51N_VV_C5_GFS025CDF_map_level3.png"/>
          <p:cNvPicPr preferRelativeResize="0"/>
          <p:nvPr/>
        </p:nvPicPr>
        <p:blipFill rotWithShape="1">
          <a:blip r:embed="rId7">
            <a:alphaModFix/>
          </a:blip>
          <a:srcRect/>
          <a:stretch/>
        </p:blipFill>
        <p:spPr>
          <a:xfrm>
            <a:off x="3459567" y="885824"/>
            <a:ext cx="1428750" cy="1428750"/>
          </a:xfrm>
          <a:prstGeom prst="rect">
            <a:avLst/>
          </a:prstGeom>
          <a:noFill/>
          <a:ln>
            <a:noFill/>
          </a:ln>
        </p:spPr>
      </p:pic>
      <p:sp>
        <p:nvSpPr>
          <p:cNvPr id="465" name="Google Shape;465;p52"/>
          <p:cNvSpPr/>
          <p:nvPr/>
        </p:nvSpPr>
        <p:spPr>
          <a:xfrm>
            <a:off x="6383925" y="6075170"/>
            <a:ext cx="544163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https://www.star.nesdis.noaa.gov/socd/mecb/sar/AKDEMO_products/APL_winds/wind_images2/2023-03/S1A_ESA_2023_03_14_00_16_09_0732068169_091.83W_19.51N_VV_C_nrcs.png</a:t>
            </a:r>
            <a:endParaRPr/>
          </a:p>
        </p:txBody>
      </p:sp>
      <p:grpSp>
        <p:nvGrpSpPr>
          <p:cNvPr id="467" name="Google Shape;467;p52"/>
          <p:cNvGrpSpPr/>
          <p:nvPr/>
        </p:nvGrpSpPr>
        <p:grpSpPr>
          <a:xfrm>
            <a:off x="10359333" y="1023988"/>
            <a:ext cx="1353312" cy="318100"/>
            <a:chOff x="9730683" y="976363"/>
            <a:chExt cx="1353312" cy="318100"/>
          </a:xfrm>
        </p:grpSpPr>
        <p:cxnSp>
          <p:nvCxnSpPr>
            <p:cNvPr id="468" name="Google Shape;468;p52"/>
            <p:cNvCxnSpPr/>
            <p:nvPr/>
          </p:nvCxnSpPr>
          <p:spPr>
            <a:xfrm>
              <a:off x="9730683" y="1294463"/>
              <a:ext cx="1353312" cy="0"/>
            </a:xfrm>
            <a:prstGeom prst="straightConnector1">
              <a:avLst/>
            </a:prstGeom>
            <a:noFill/>
            <a:ln w="63500" cap="flat" cmpd="sng">
              <a:solidFill>
                <a:schemeClr val="lt1"/>
              </a:solidFill>
              <a:prstDash val="solid"/>
              <a:round/>
              <a:headEnd type="none" w="sm" len="sm"/>
              <a:tailEnd type="none" w="sm" len="sm"/>
            </a:ln>
          </p:spPr>
        </p:cxnSp>
        <p:sp>
          <p:nvSpPr>
            <p:cNvPr id="469" name="Google Shape;469;p52"/>
            <p:cNvSpPr txBox="1"/>
            <p:nvPr/>
          </p:nvSpPr>
          <p:spPr>
            <a:xfrm>
              <a:off x="9907047" y="976363"/>
              <a:ext cx="1000584" cy="31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67" b="0" i="0" u="none" strike="noStrike" cap="none">
                  <a:solidFill>
                    <a:schemeClr val="lt1"/>
                  </a:solidFill>
                  <a:latin typeface="Calibri"/>
                  <a:ea typeface="Calibri"/>
                  <a:cs typeface="Calibri"/>
                  <a:sym typeface="Calibri"/>
                </a:rPr>
                <a:t>20 km</a:t>
              </a:r>
              <a:endParaRPr/>
            </a:p>
          </p:txBody>
        </p:sp>
      </p:grpSp>
      <p:pic>
        <p:nvPicPr>
          <p:cNvPr id="3" name="Recorded Sound">
            <a:hlinkClick r:id="" action="ppaction://media"/>
            <a:extLst>
              <a:ext uri="{FF2B5EF4-FFF2-40B4-BE49-F238E27FC236}">
                <a16:creationId xmlns:a16="http://schemas.microsoft.com/office/drawing/2014/main" id="{89294557-3236-4558-9EDF-EAC81EF56BB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884"/>
    </mc:Choice>
    <mc:Fallback xmlns="">
      <p:transition spd="slow" advTm="40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20" objId="3"/>
        <p14:stopEvt time="40884" objId="3"/>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6"/>
          <p:cNvPicPr preferRelativeResize="0"/>
          <p:nvPr/>
        </p:nvPicPr>
        <p:blipFill rotWithShape="1">
          <a:blip r:embed="rId5">
            <a:alphaModFix/>
          </a:blip>
          <a:srcRect/>
          <a:stretch/>
        </p:blipFill>
        <p:spPr>
          <a:xfrm>
            <a:off x="-16446" y="1130074"/>
            <a:ext cx="5992813" cy="5035550"/>
          </a:xfrm>
          <a:prstGeom prst="rect">
            <a:avLst/>
          </a:prstGeom>
          <a:noFill/>
          <a:ln>
            <a:noFill/>
          </a:ln>
        </p:spPr>
      </p:pic>
      <p:pic>
        <p:nvPicPr>
          <p:cNvPr id="311" name="Google Shape;311;p36"/>
          <p:cNvPicPr preferRelativeResize="0"/>
          <p:nvPr/>
        </p:nvPicPr>
        <p:blipFill rotWithShape="1">
          <a:blip r:embed="rId6">
            <a:alphaModFix/>
          </a:blip>
          <a:srcRect/>
          <a:stretch/>
        </p:blipFill>
        <p:spPr>
          <a:xfrm>
            <a:off x="5499980" y="864456"/>
            <a:ext cx="987862" cy="987862"/>
          </a:xfrm>
          <a:prstGeom prst="rect">
            <a:avLst/>
          </a:prstGeom>
          <a:noFill/>
          <a:ln>
            <a:noFill/>
          </a:ln>
        </p:spPr>
      </p:pic>
      <p:sp>
        <p:nvSpPr>
          <p:cNvPr id="312" name="Google Shape;312;p36"/>
          <p:cNvSpPr txBox="1">
            <a:spLocks noGrp="1"/>
          </p:cNvSpPr>
          <p:nvPr>
            <p:ph type="title"/>
          </p:nvPr>
        </p:nvSpPr>
        <p:spPr>
          <a:xfrm>
            <a:off x="639829" y="219471"/>
            <a:ext cx="9584034"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Ocean – Sea Surface Temperature (SST) on SAR Backscatter</a:t>
            </a:r>
            <a:endParaRPr/>
          </a:p>
        </p:txBody>
      </p:sp>
      <p:sp>
        <p:nvSpPr>
          <p:cNvPr id="313" name="Google Shape;313;p36"/>
          <p:cNvSpPr txBox="1">
            <a:spLocks noGrp="1"/>
          </p:cNvSpPr>
          <p:nvPr>
            <p:ph type="body" idx="1"/>
          </p:nvPr>
        </p:nvSpPr>
        <p:spPr>
          <a:xfrm>
            <a:off x="6441228" y="5037955"/>
            <a:ext cx="5400689" cy="1256112"/>
          </a:xfrm>
          <a:prstGeom prst="rect">
            <a:avLst/>
          </a:prstGeom>
          <a:noFill/>
          <a:ln>
            <a:noFill/>
          </a:ln>
        </p:spPr>
        <p:txBody>
          <a:bodyPr spcFirstLastPara="1" wrap="square" lIns="0" tIns="0" rIns="0" bIns="0" anchor="t" anchorCtr="0">
            <a:noAutofit/>
          </a:bodyPr>
          <a:lstStyle/>
          <a:p>
            <a:pPr marL="114300" marR="0" lvl="0" indent="0" algn="l" rtl="0">
              <a:lnSpc>
                <a:spcPct val="90000"/>
              </a:lnSpc>
              <a:spcBef>
                <a:spcPts val="0"/>
              </a:spcBef>
              <a:spcAft>
                <a:spcPts val="0"/>
              </a:spcAft>
              <a:buClr>
                <a:schemeClr val="dk1"/>
              </a:buClr>
              <a:buSzPts val="1400"/>
              <a:buNone/>
            </a:pPr>
            <a:r>
              <a:rPr lang="en-US"/>
              <a:t>Water temperature affects water surface tension, which influences the formation of wind driven capillary waves.  Differences in the capillary wave field show up as difference in backscatter</a:t>
            </a:r>
            <a:endParaRPr/>
          </a:p>
        </p:txBody>
      </p:sp>
      <p:sp>
        <p:nvSpPr>
          <p:cNvPr id="314" name="Google Shape;314;p36"/>
          <p:cNvSpPr txBox="1"/>
          <p:nvPr/>
        </p:nvSpPr>
        <p:spPr>
          <a:xfrm>
            <a:off x="123871" y="864456"/>
            <a:ext cx="2871877"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Sentinel-1 SAR VV Co-Pol NRCS </a:t>
            </a:r>
            <a:endParaRPr dirty="0"/>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23 April 2023 22:50 UTC</a:t>
            </a:r>
            <a:endParaRPr sz="1600" b="0" i="0" u="none" strike="noStrike" cap="none" dirty="0">
              <a:solidFill>
                <a:srgbClr val="000000"/>
              </a:solidFill>
              <a:latin typeface="Calibri"/>
              <a:ea typeface="Calibri"/>
              <a:cs typeface="Calibri"/>
              <a:sym typeface="Calibri"/>
            </a:endParaRPr>
          </a:p>
        </p:txBody>
      </p:sp>
      <p:sp>
        <p:nvSpPr>
          <p:cNvPr id="315" name="Google Shape;315;p36"/>
          <p:cNvSpPr/>
          <p:nvPr/>
        </p:nvSpPr>
        <p:spPr>
          <a:xfrm>
            <a:off x="348296" y="6085364"/>
            <a:ext cx="60960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https://www.star.nesdis.noaa.gov/socd/mecb/sar/AKDEMO_products/APL_winds/wind_images2/2023-04/S1A_ESA_2023_04_23_22_50_25_0735605425_072.79W_36.69N_VV_C_nrcs.png</a:t>
            </a:r>
            <a:endParaRPr/>
          </a:p>
        </p:txBody>
      </p:sp>
      <p:sp>
        <p:nvSpPr>
          <p:cNvPr id="316" name="Google Shape;316;p36"/>
          <p:cNvSpPr/>
          <p:nvPr/>
        </p:nvSpPr>
        <p:spPr>
          <a:xfrm>
            <a:off x="6894482" y="741345"/>
            <a:ext cx="517821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rgbClr val="000000"/>
                </a:solidFill>
                <a:latin typeface="Arial"/>
                <a:ea typeface="Arial"/>
                <a:cs typeface="Arial"/>
                <a:sym typeface="Arial"/>
              </a:rPr>
              <a:t>SAR data views of the North Wall of the Gulf Stream  by Scott Lindstrom</a:t>
            </a:r>
            <a:endParaRPr dirty="0"/>
          </a:p>
          <a:p>
            <a:pPr marL="0" marR="0" lvl="0" indent="0" algn="l" rtl="0">
              <a:lnSpc>
                <a:spcPct val="100000"/>
              </a:lnSpc>
              <a:spcBef>
                <a:spcPts val="0"/>
              </a:spcBef>
              <a:spcAft>
                <a:spcPts val="0"/>
              </a:spcAft>
              <a:buNone/>
            </a:pPr>
            <a:r>
              <a:rPr lang="en-US" sz="1100" b="0" i="0" u="none" strike="noStrike" cap="none" dirty="0">
                <a:solidFill>
                  <a:srgbClr val="000000"/>
                </a:solidFill>
                <a:latin typeface="Arial"/>
                <a:ea typeface="Arial"/>
                <a:cs typeface="Arial"/>
                <a:sym typeface="Arial"/>
              </a:rPr>
              <a:t>https://cimss.ssec.wisc.edu/satellite-blog/archives/51902</a:t>
            </a:r>
            <a:endParaRPr dirty="0"/>
          </a:p>
        </p:txBody>
      </p:sp>
      <p:pic>
        <p:nvPicPr>
          <p:cNvPr id="317" name="Google Shape;317;p36"/>
          <p:cNvPicPr preferRelativeResize="0"/>
          <p:nvPr/>
        </p:nvPicPr>
        <p:blipFill rotWithShape="1">
          <a:blip r:embed="rId7">
            <a:alphaModFix/>
          </a:blip>
          <a:srcRect/>
          <a:stretch/>
        </p:blipFill>
        <p:spPr>
          <a:xfrm>
            <a:off x="6487842" y="1191989"/>
            <a:ext cx="5332162" cy="3521947"/>
          </a:xfrm>
          <a:prstGeom prst="rect">
            <a:avLst/>
          </a:prstGeom>
          <a:noFill/>
          <a:ln>
            <a:noFill/>
          </a:ln>
        </p:spPr>
      </p:pic>
      <p:sp>
        <p:nvSpPr>
          <p:cNvPr id="318" name="Google Shape;318;p36"/>
          <p:cNvSpPr/>
          <p:nvPr/>
        </p:nvSpPr>
        <p:spPr>
          <a:xfrm rot="-1141941">
            <a:off x="8854251" y="1988079"/>
            <a:ext cx="1977503" cy="1350606"/>
          </a:xfrm>
          <a:prstGeom prst="rect">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9" name="Google Shape;319;p36"/>
          <p:cNvSpPr txBox="1"/>
          <p:nvPr/>
        </p:nvSpPr>
        <p:spPr>
          <a:xfrm>
            <a:off x="2032285" y="2886159"/>
            <a:ext cx="105349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Gulf Stream</a:t>
            </a:r>
            <a:endParaRPr/>
          </a:p>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North Wall</a:t>
            </a:r>
            <a:endParaRPr/>
          </a:p>
        </p:txBody>
      </p:sp>
      <p:sp>
        <p:nvSpPr>
          <p:cNvPr id="320" name="Google Shape;320;p36"/>
          <p:cNvSpPr txBox="1"/>
          <p:nvPr/>
        </p:nvSpPr>
        <p:spPr>
          <a:xfrm>
            <a:off x="4464353" y="4331873"/>
            <a:ext cx="1375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MABL </a:t>
            </a:r>
            <a:r>
              <a:rPr lang="en-US" sz="1400" b="0" i="0" u="none" strike="noStrike" cap="none">
                <a:solidFill>
                  <a:schemeClr val="lt1"/>
                </a:solidFill>
                <a:latin typeface="Calibri"/>
                <a:ea typeface="Calibri"/>
                <a:cs typeface="Calibri"/>
                <a:sym typeface="Calibri"/>
              </a:rPr>
              <a:t>Instability</a:t>
            </a:r>
            <a:endParaRPr/>
          </a:p>
        </p:txBody>
      </p:sp>
      <p:sp>
        <p:nvSpPr>
          <p:cNvPr id="321" name="Google Shape;321;p36"/>
          <p:cNvSpPr txBox="1"/>
          <p:nvPr/>
        </p:nvSpPr>
        <p:spPr>
          <a:xfrm>
            <a:off x="2512750" y="5360025"/>
            <a:ext cx="340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MABL= </a:t>
            </a:r>
            <a:r>
              <a:rPr lang="en-US" sz="1200">
                <a:solidFill>
                  <a:schemeClr val="lt1"/>
                </a:solidFill>
              </a:rPr>
              <a:t>Marine Atmospheric Boundary Layer</a:t>
            </a:r>
            <a:endParaRPr sz="1500">
              <a:solidFill>
                <a:schemeClr val="lt1"/>
              </a:solidFill>
            </a:endParaRPr>
          </a:p>
        </p:txBody>
      </p:sp>
      <p:pic>
        <p:nvPicPr>
          <p:cNvPr id="2" name="Recorded Sound">
            <a:hlinkClick r:id="" action="ppaction://media"/>
            <a:extLst>
              <a:ext uri="{FF2B5EF4-FFF2-40B4-BE49-F238E27FC236}">
                <a16:creationId xmlns:a16="http://schemas.microsoft.com/office/drawing/2014/main" id="{9041EB5E-44E4-42EB-BA68-B04DB56ED5A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650"/>
    </mc:Choice>
    <mc:Fallback xmlns="">
      <p:transition spd="slow" advTm="42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5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62" objId="2"/>
        <p14:stopEvt time="42650"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528298" y="1155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a:buNone/>
            </a:pPr>
            <a:r>
              <a:rPr lang="en-US">
                <a:latin typeface="Arial Narrow"/>
                <a:ea typeface="Arial Narrow"/>
                <a:cs typeface="Arial Narrow"/>
                <a:sym typeface="Arial Narrow"/>
              </a:rPr>
              <a:t>The CoastWatch Synthetic Aperture Radar instructional series </a:t>
            </a:r>
            <a:endParaRPr>
              <a:latin typeface="Arial Narrow"/>
              <a:ea typeface="Arial Narrow"/>
              <a:cs typeface="Arial Narrow"/>
              <a:sym typeface="Arial Narrow"/>
            </a:endParaRPr>
          </a:p>
        </p:txBody>
      </p:sp>
      <p:sp>
        <p:nvSpPr>
          <p:cNvPr id="123" name="Google Shape;123;p25"/>
          <p:cNvSpPr txBox="1">
            <a:spLocks noGrp="1"/>
          </p:cNvSpPr>
          <p:nvPr>
            <p:ph type="body" idx="1"/>
          </p:nvPr>
        </p:nvSpPr>
        <p:spPr>
          <a:xfrm>
            <a:off x="1018606" y="1165614"/>
            <a:ext cx="10515600" cy="4351200"/>
          </a:xfrm>
          <a:prstGeom prst="rect">
            <a:avLst/>
          </a:prstGeom>
          <a:noFill/>
          <a:ln>
            <a:noFill/>
          </a:ln>
        </p:spPr>
        <p:txBody>
          <a:bodyPr spcFirstLastPara="1" wrap="square" lIns="91425" tIns="45700" rIns="91425" bIns="45700" anchor="t" anchorCtr="0">
            <a:noAutofit/>
          </a:bodyPr>
          <a:lstStyle/>
          <a:p>
            <a:pPr marL="66675" lvl="0" indent="0" algn="l" rtl="0">
              <a:lnSpc>
                <a:spcPct val="110000"/>
              </a:lnSpc>
              <a:spcBef>
                <a:spcPts val="1000"/>
              </a:spcBef>
              <a:spcAft>
                <a:spcPts val="0"/>
              </a:spcAft>
              <a:buSzPts val="2800"/>
              <a:buNone/>
            </a:pPr>
            <a:r>
              <a:rPr lang="en-US">
                <a:latin typeface="Arial Narrow"/>
                <a:ea typeface="Arial Narrow"/>
                <a:cs typeface="Arial Narrow"/>
                <a:sym typeface="Arial Narrow"/>
              </a:rPr>
              <a:t>The CoastWatch Synthetic Aperture Radar (SAR) instructional series </a:t>
            </a:r>
            <a:br>
              <a:rPr lang="en-US">
                <a:latin typeface="Arial Narrow"/>
                <a:ea typeface="Arial Narrow"/>
                <a:cs typeface="Arial Narrow"/>
                <a:sym typeface="Arial Narrow"/>
              </a:rPr>
            </a:br>
            <a:r>
              <a:rPr lang="en-US">
                <a:latin typeface="Arial Narrow"/>
                <a:ea typeface="Arial Narrow"/>
                <a:cs typeface="Arial Narrow"/>
                <a:sym typeface="Arial Narrow"/>
              </a:rPr>
              <a:t>consists of three (3) training modules:</a:t>
            </a:r>
            <a:endParaRPr/>
          </a:p>
          <a:p>
            <a:pPr marL="508000" lvl="1" indent="0" algn="l" rtl="0">
              <a:lnSpc>
                <a:spcPct val="110000"/>
              </a:lnSpc>
              <a:spcBef>
                <a:spcPts val="1600"/>
              </a:spcBef>
              <a:spcAft>
                <a:spcPts val="0"/>
              </a:spcAft>
              <a:buSzPts val="2800"/>
              <a:buNone/>
            </a:pPr>
            <a:r>
              <a:rPr lang="en-US" b="1">
                <a:latin typeface="Arial Narrow"/>
                <a:ea typeface="Arial Narrow"/>
                <a:cs typeface="Arial Narrow"/>
                <a:sym typeface="Arial Narrow"/>
              </a:rPr>
              <a:t>Module 1: </a:t>
            </a:r>
            <a:r>
              <a:rPr lang="en-US">
                <a:latin typeface="Arial Narrow"/>
                <a:ea typeface="Arial Narrow"/>
                <a:cs typeface="Arial Narrow"/>
                <a:sym typeface="Arial Narrow"/>
              </a:rPr>
              <a:t>An overview of SAR</a:t>
            </a:r>
            <a:br>
              <a:rPr lang="en-US">
                <a:latin typeface="Arial Narrow"/>
                <a:ea typeface="Arial Narrow"/>
                <a:cs typeface="Arial Narrow"/>
                <a:sym typeface="Arial Narrow"/>
              </a:rPr>
            </a:br>
            <a:endParaRPr>
              <a:latin typeface="Arial Narrow"/>
              <a:ea typeface="Arial Narrow"/>
              <a:cs typeface="Arial Narrow"/>
              <a:sym typeface="Arial Narrow"/>
            </a:endParaRPr>
          </a:p>
          <a:p>
            <a:pPr marL="508000" lvl="1" indent="0" algn="l" rtl="0">
              <a:lnSpc>
                <a:spcPct val="90000"/>
              </a:lnSpc>
              <a:spcBef>
                <a:spcPts val="0"/>
              </a:spcBef>
              <a:spcAft>
                <a:spcPts val="0"/>
              </a:spcAft>
              <a:buSzPts val="2800"/>
              <a:buNone/>
            </a:pPr>
            <a:r>
              <a:rPr lang="en-US" b="1">
                <a:latin typeface="Arial Narrow"/>
                <a:ea typeface="Arial Narrow"/>
                <a:cs typeface="Arial Narrow"/>
                <a:sym typeface="Arial Narrow"/>
              </a:rPr>
              <a:t>Module 2: </a:t>
            </a:r>
            <a:r>
              <a:rPr lang="en-US">
                <a:latin typeface="Arial Narrow"/>
                <a:ea typeface="Arial Narrow"/>
                <a:cs typeface="Arial Narrow"/>
                <a:sym typeface="Arial Narrow"/>
              </a:rPr>
              <a:t>Descriptions of available SAR products and where to find them </a:t>
            </a:r>
            <a:endParaRPr>
              <a:latin typeface="Calibri"/>
              <a:ea typeface="Calibri"/>
              <a:cs typeface="Calibri"/>
              <a:sym typeface="Calibri"/>
            </a:endParaRPr>
          </a:p>
          <a:p>
            <a:pPr marL="914400" lvl="1" indent="-228600" algn="l" rtl="0">
              <a:lnSpc>
                <a:spcPct val="90000"/>
              </a:lnSpc>
              <a:spcBef>
                <a:spcPts val="0"/>
              </a:spcBef>
              <a:spcAft>
                <a:spcPts val="0"/>
              </a:spcAft>
              <a:buSzPts val="2800"/>
              <a:buNone/>
            </a:pPr>
            <a:endParaRPr sz="2000">
              <a:latin typeface="Arial Narrow"/>
              <a:ea typeface="Arial Narrow"/>
              <a:cs typeface="Arial Narrow"/>
              <a:sym typeface="Arial Narrow"/>
            </a:endParaRPr>
          </a:p>
          <a:p>
            <a:pPr marL="914400" lvl="1" indent="-228600" algn="l" rtl="0">
              <a:lnSpc>
                <a:spcPct val="90000"/>
              </a:lnSpc>
              <a:spcBef>
                <a:spcPts val="0"/>
              </a:spcBef>
              <a:spcAft>
                <a:spcPts val="0"/>
              </a:spcAft>
              <a:buSzPts val="2800"/>
              <a:buNone/>
            </a:pPr>
            <a:endParaRPr sz="2000">
              <a:latin typeface="Arial Narrow"/>
              <a:ea typeface="Arial Narrow"/>
              <a:cs typeface="Arial Narrow"/>
              <a:sym typeface="Arial Narrow"/>
            </a:endParaRPr>
          </a:p>
          <a:p>
            <a:pPr marL="508000" lvl="1" indent="0" algn="l" rtl="0">
              <a:lnSpc>
                <a:spcPct val="90000"/>
              </a:lnSpc>
              <a:spcBef>
                <a:spcPts val="0"/>
              </a:spcBef>
              <a:spcAft>
                <a:spcPts val="0"/>
              </a:spcAft>
              <a:buSzPts val="2800"/>
              <a:buNone/>
            </a:pPr>
            <a:r>
              <a:rPr lang="en-US" b="1">
                <a:latin typeface="Arial Narrow"/>
                <a:ea typeface="Arial Narrow"/>
                <a:cs typeface="Arial Narrow"/>
                <a:sym typeface="Arial Narrow"/>
              </a:rPr>
              <a:t>Module 3: </a:t>
            </a:r>
            <a:r>
              <a:rPr lang="en-US">
                <a:latin typeface="Arial Narrow"/>
                <a:ea typeface="Arial Narrow"/>
                <a:cs typeface="Arial Narrow"/>
                <a:sym typeface="Arial Narrow"/>
              </a:rPr>
              <a:t>Examples of how various phenomena appear in SAR imagery (this module) </a:t>
            </a:r>
            <a:br>
              <a:rPr lang="en-US" sz="2000">
                <a:latin typeface="Arial Narrow"/>
                <a:ea typeface="Arial Narrow"/>
                <a:cs typeface="Arial Narrow"/>
                <a:sym typeface="Arial Narrow"/>
              </a:rPr>
            </a:br>
            <a:endParaRPr sz="2000">
              <a:latin typeface="Arial Narrow"/>
              <a:ea typeface="Arial Narrow"/>
              <a:cs typeface="Arial Narrow"/>
              <a:sym typeface="Arial Narrow"/>
            </a:endParaRPr>
          </a:p>
        </p:txBody>
      </p:sp>
      <p:sp>
        <p:nvSpPr>
          <p:cNvPr id="124" name="Google Shape;124;p25"/>
          <p:cNvSpPr txBox="1">
            <a:spLocks noGrp="1"/>
          </p:cNvSpPr>
          <p:nvPr>
            <p:ph type="sldNum" idx="12"/>
          </p:nvPr>
        </p:nvSpPr>
        <p:spPr>
          <a:xfrm>
            <a:off x="11054339" y="6441410"/>
            <a:ext cx="11040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a:t>
            </a:fld>
            <a:endParaRPr/>
          </a:p>
        </p:txBody>
      </p:sp>
      <p:pic>
        <p:nvPicPr>
          <p:cNvPr id="125" name="Google Shape;125;p25"/>
          <p:cNvPicPr preferRelativeResize="0"/>
          <p:nvPr/>
        </p:nvPicPr>
        <p:blipFill rotWithShape="1">
          <a:blip r:embed="rId5">
            <a:alphaModFix/>
          </a:blip>
          <a:srcRect/>
          <a:stretch/>
        </p:blipFill>
        <p:spPr>
          <a:xfrm>
            <a:off x="10215425" y="4730836"/>
            <a:ext cx="1591236" cy="1591236"/>
          </a:xfrm>
          <a:prstGeom prst="rect">
            <a:avLst/>
          </a:prstGeom>
          <a:noFill/>
          <a:ln>
            <a:noFill/>
          </a:ln>
        </p:spPr>
      </p:pic>
      <p:pic>
        <p:nvPicPr>
          <p:cNvPr id="126" name="Google Shape;126;p25"/>
          <p:cNvPicPr preferRelativeResize="0"/>
          <p:nvPr/>
        </p:nvPicPr>
        <p:blipFill rotWithShape="1">
          <a:blip r:embed="rId6">
            <a:alphaModFix/>
          </a:blip>
          <a:srcRect/>
          <a:stretch/>
        </p:blipFill>
        <p:spPr>
          <a:xfrm>
            <a:off x="11430000" y="6096000"/>
            <a:ext cx="609600" cy="609600"/>
          </a:xfrm>
          <a:prstGeom prst="rect">
            <a:avLst/>
          </a:prstGeom>
          <a:noFill/>
          <a:ln>
            <a:noFill/>
          </a:ln>
        </p:spPr>
      </p:pic>
      <p:pic>
        <p:nvPicPr>
          <p:cNvPr id="2" name="Recorded Sound">
            <a:hlinkClick r:id="" action="ppaction://media"/>
            <a:extLst>
              <a:ext uri="{FF2B5EF4-FFF2-40B4-BE49-F238E27FC236}">
                <a16:creationId xmlns:a16="http://schemas.microsoft.com/office/drawing/2014/main" id="{C30CC424-3A32-44F2-96BD-1D53E1FEF6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747"/>
    </mc:Choice>
    <mc:Fallback xmlns="">
      <p:transition spd="slow" advTm="21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
                                        <p:tgtEl>
                                          <p:spTgt spid="126"/>
                                        </p:tgtEl>
                                      </p:cBhvr>
                                    </p:animEffect>
                                  </p:childTnLst>
                                </p:cTn>
                              </p:par>
                            </p:childTnLst>
                          </p:cTn>
                        </p:par>
                        <p:par>
                          <p:cTn id="8" fill="hold">
                            <p:stCondLst>
                              <p:cond delay="0"/>
                            </p:stCondLst>
                            <p:childTnLst>
                              <p:par>
                                <p:cTn id="9" presetID="1" presetClass="mediacall" presetSubtype="0" fill="hold" nodeType="afterEffect">
                                  <p:stCondLst>
                                    <p:cond delay="0"/>
                                  </p:stCondLst>
                                  <p:childTnLst>
                                    <p:cmd type="call" cmd="playFrom(0.0)">
                                      <p:cBhvr>
                                        <p:cTn id="10" dur="208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1" objId="2"/>
        <p14:stopEvt time="21747" objId="2"/>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53" descr="https://www.star.nesdis.noaa.gov/socd/mecb/sar/AKDEMO_products/APL_winds/wind_images2/2023-03/S1A_ESA_2023_03_04_00_01_28_0731203288_089.01W_25.91N_VV_C_nrcs.png"/>
          <p:cNvPicPr preferRelativeResize="0"/>
          <p:nvPr/>
        </p:nvPicPr>
        <p:blipFill rotWithShape="1">
          <a:blip r:embed="rId5">
            <a:alphaModFix/>
          </a:blip>
          <a:srcRect r="7266"/>
          <a:stretch/>
        </p:blipFill>
        <p:spPr>
          <a:xfrm>
            <a:off x="3929487" y="190500"/>
            <a:ext cx="8165610" cy="6629400"/>
          </a:xfrm>
          <a:prstGeom prst="rect">
            <a:avLst/>
          </a:prstGeom>
          <a:noFill/>
          <a:ln>
            <a:noFill/>
          </a:ln>
        </p:spPr>
      </p:pic>
      <p:sp>
        <p:nvSpPr>
          <p:cNvPr id="475" name="Google Shape;475;p53"/>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Ocean – Current / Suloy</a:t>
            </a:r>
            <a:endParaRPr/>
          </a:p>
        </p:txBody>
      </p:sp>
      <p:sp>
        <p:nvSpPr>
          <p:cNvPr id="476" name="Google Shape;476;p53"/>
          <p:cNvSpPr txBox="1">
            <a:spLocks noGrp="1"/>
          </p:cNvSpPr>
          <p:nvPr>
            <p:ph type="body" idx="1"/>
          </p:nvPr>
        </p:nvSpPr>
        <p:spPr>
          <a:xfrm>
            <a:off x="211202" y="2628135"/>
            <a:ext cx="3951223" cy="2025160"/>
          </a:xfrm>
          <a:prstGeom prst="rect">
            <a:avLst/>
          </a:prstGeom>
          <a:noFill/>
          <a:ln>
            <a:noFill/>
          </a:ln>
        </p:spPr>
        <p:txBody>
          <a:bodyPr spcFirstLastPara="1" wrap="square" lIns="0" tIns="0" rIns="0" bIns="0" anchor="t" anchorCtr="0">
            <a:noAutofit/>
          </a:bodyPr>
          <a:lstStyle/>
          <a:p>
            <a:pPr marL="457200" marR="0" lvl="0" indent="-317500" algn="l" rtl="0">
              <a:lnSpc>
                <a:spcPct val="90000"/>
              </a:lnSpc>
              <a:spcBef>
                <a:spcPts val="0"/>
              </a:spcBef>
              <a:spcAft>
                <a:spcPts val="0"/>
              </a:spcAft>
              <a:buSzPts val="1400"/>
              <a:buChar char="●"/>
            </a:pPr>
            <a:r>
              <a:rPr lang="en-US" dirty="0"/>
              <a:t>A </a:t>
            </a:r>
            <a:r>
              <a:rPr lang="en-US" dirty="0" err="1"/>
              <a:t>Suloy</a:t>
            </a:r>
            <a:r>
              <a:rPr lang="en-US" dirty="0"/>
              <a:t> is a line indicating an interface between two ocean currents. </a:t>
            </a:r>
            <a:endParaRPr dirty="0"/>
          </a:p>
          <a:p>
            <a:pPr marL="457200" marR="0" lvl="0" indent="0" algn="l" rtl="0">
              <a:lnSpc>
                <a:spcPct val="90000"/>
              </a:lnSpc>
              <a:spcBef>
                <a:spcPts val="0"/>
              </a:spcBef>
              <a:spcAft>
                <a:spcPts val="0"/>
              </a:spcAft>
              <a:buNone/>
            </a:pPr>
            <a:endParaRPr dirty="0"/>
          </a:p>
          <a:p>
            <a:pPr marL="457200" marR="0" lvl="0" indent="-317500" algn="l" rtl="0">
              <a:lnSpc>
                <a:spcPct val="90000"/>
              </a:lnSpc>
              <a:spcBef>
                <a:spcPts val="0"/>
              </a:spcBef>
              <a:spcAft>
                <a:spcPts val="0"/>
              </a:spcAft>
              <a:buSzPts val="1400"/>
              <a:buChar char="●"/>
            </a:pPr>
            <a:r>
              <a:rPr lang="en-US" dirty="0"/>
              <a:t>At the interface, there is usually a slight upwelling altering the surface roughness </a:t>
            </a:r>
            <a:endParaRPr dirty="0"/>
          </a:p>
        </p:txBody>
      </p:sp>
      <p:sp>
        <p:nvSpPr>
          <p:cNvPr id="477" name="Google Shape;477;p53"/>
          <p:cNvSpPr txBox="1"/>
          <p:nvPr/>
        </p:nvSpPr>
        <p:spPr>
          <a:xfrm>
            <a:off x="0" y="1027608"/>
            <a:ext cx="2871877"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Sentinel-1 SAR VV Co-Pol NRCS </a:t>
            </a:r>
            <a:endParaRPr dirty="0"/>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4 March 2023 00:01 UTC</a:t>
            </a:r>
            <a:endParaRPr sz="1600" b="0" i="0" u="none" strike="noStrike" cap="none" dirty="0">
              <a:solidFill>
                <a:srgbClr val="000000"/>
              </a:solidFill>
              <a:latin typeface="Calibri"/>
              <a:ea typeface="Calibri"/>
              <a:cs typeface="Calibri"/>
              <a:sym typeface="Calibri"/>
            </a:endParaRPr>
          </a:p>
        </p:txBody>
      </p:sp>
      <p:sp>
        <p:nvSpPr>
          <p:cNvPr id="478" name="Google Shape;478;p53"/>
          <p:cNvSpPr/>
          <p:nvPr/>
        </p:nvSpPr>
        <p:spPr>
          <a:xfrm>
            <a:off x="93217" y="5978883"/>
            <a:ext cx="4586861"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rial"/>
                <a:ea typeface="Arial"/>
                <a:cs typeface="Arial"/>
                <a:sym typeface="Arial"/>
              </a:rPr>
              <a:t>https://www.star.nesdis.noaa.gov/socd/mecb/sar/AKDEMO_products/APL_winds/wind_images2/2023-03/S1A_ESA_2023_03_04_00_01_28_0731203288_089.01W_25.91N_VV_C_nrcs.png</a:t>
            </a:r>
            <a:endParaRPr/>
          </a:p>
        </p:txBody>
      </p:sp>
      <p:pic>
        <p:nvPicPr>
          <p:cNvPr id="479" name="Google Shape;479;p53" descr="https://www.star.nesdis.noaa.gov/socd/mecb/sar/AKDEMO_products/APL_winds/wind_images2/2023-03/S1A_ESA_2023_03_04_00_01_28_0731203288_089.01W_25.91N_VV_C5_GFS025CDF_map_level3.png"/>
          <p:cNvPicPr preferRelativeResize="0"/>
          <p:nvPr/>
        </p:nvPicPr>
        <p:blipFill rotWithShape="1">
          <a:blip r:embed="rId6">
            <a:alphaModFix/>
          </a:blip>
          <a:srcRect/>
          <a:stretch/>
        </p:blipFill>
        <p:spPr>
          <a:xfrm>
            <a:off x="2981342" y="775956"/>
            <a:ext cx="1428750" cy="1428750"/>
          </a:xfrm>
          <a:prstGeom prst="rect">
            <a:avLst/>
          </a:prstGeom>
          <a:noFill/>
          <a:ln>
            <a:noFill/>
          </a:ln>
        </p:spPr>
      </p:pic>
      <p:pic>
        <p:nvPicPr>
          <p:cNvPr id="2" name="Recorded Sound">
            <a:hlinkClick r:id="" action="ppaction://media"/>
            <a:extLst>
              <a:ext uri="{FF2B5EF4-FFF2-40B4-BE49-F238E27FC236}">
                <a16:creationId xmlns:a16="http://schemas.microsoft.com/office/drawing/2014/main" id="{7071BDB1-28E8-4932-BA98-291BC51666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633"/>
    </mc:Choice>
    <mc:Fallback xmlns="">
      <p:transition spd="slow" advTm="18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29" objId="2"/>
        <p14:stopEvt time="18633" objId="2"/>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6"/>
          <p:cNvSpPr txBox="1">
            <a:spLocks noGrp="1"/>
          </p:cNvSpPr>
          <p:nvPr>
            <p:ph type="title"/>
          </p:nvPr>
        </p:nvSpPr>
        <p:spPr>
          <a:xfrm>
            <a:off x="639829" y="219471"/>
            <a:ext cx="7521127" cy="314028"/>
          </a:xfrm>
          <a:prstGeom prst="rect">
            <a:avLst/>
          </a:prstGeom>
          <a:solidFill>
            <a:schemeClr val="lt1"/>
          </a:solid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Ocean – Swell Waves</a:t>
            </a:r>
            <a:endParaRPr/>
          </a:p>
        </p:txBody>
      </p:sp>
      <p:sp>
        <p:nvSpPr>
          <p:cNvPr id="327" name="Google Shape;327;p46"/>
          <p:cNvSpPr txBox="1">
            <a:spLocks noGrp="1"/>
          </p:cNvSpPr>
          <p:nvPr>
            <p:ph type="body" idx="1"/>
          </p:nvPr>
        </p:nvSpPr>
        <p:spPr>
          <a:xfrm>
            <a:off x="-34773" y="2421129"/>
            <a:ext cx="4006698" cy="1256112"/>
          </a:xfrm>
          <a:prstGeom prst="rect">
            <a:avLst/>
          </a:prstGeom>
          <a:noFill/>
          <a:ln>
            <a:noFill/>
          </a:ln>
        </p:spPr>
        <p:txBody>
          <a:bodyPr spcFirstLastPara="1" wrap="square" lIns="0" tIns="0" rIns="0" bIns="0" anchor="t" anchorCtr="0">
            <a:noAutofit/>
          </a:bodyPr>
          <a:lstStyle/>
          <a:p>
            <a:pPr marL="457200" marR="0" lvl="0" indent="-317500" algn="l" rtl="0">
              <a:lnSpc>
                <a:spcPct val="90000"/>
              </a:lnSpc>
              <a:spcBef>
                <a:spcPts val="0"/>
              </a:spcBef>
              <a:spcAft>
                <a:spcPts val="0"/>
              </a:spcAft>
              <a:buSzPts val="1400"/>
              <a:buChar char="●"/>
            </a:pPr>
            <a:r>
              <a:rPr lang="en-US"/>
              <a:t>Swell waves (wavelength ~400 m – 1km) are produced by consistent wind forcing.  </a:t>
            </a:r>
            <a:endParaRPr/>
          </a:p>
          <a:p>
            <a:pPr marL="457200" marR="0" lvl="0" indent="-317500" algn="l" rtl="0">
              <a:lnSpc>
                <a:spcPct val="90000"/>
              </a:lnSpc>
              <a:spcBef>
                <a:spcPts val="0"/>
              </a:spcBef>
              <a:spcAft>
                <a:spcPts val="0"/>
              </a:spcAft>
              <a:buSzPts val="1400"/>
              <a:buChar char="●"/>
            </a:pPr>
            <a:r>
              <a:rPr lang="en-US"/>
              <a:t>The swell can be seen refracting around Point Reyes (California)</a:t>
            </a:r>
            <a:endParaRPr/>
          </a:p>
        </p:txBody>
      </p:sp>
      <p:sp>
        <p:nvSpPr>
          <p:cNvPr id="328" name="Google Shape;328;p46"/>
          <p:cNvSpPr txBox="1"/>
          <p:nvPr/>
        </p:nvSpPr>
        <p:spPr>
          <a:xfrm>
            <a:off x="23611" y="923440"/>
            <a:ext cx="2842684"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Sentinel-1 SAR VV Co-Pol NRCS </a:t>
            </a:r>
            <a:endParaRPr dirty="0"/>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23 February 2023 02:08 UTC</a:t>
            </a:r>
            <a:endParaRPr sz="1600" b="0" i="0" u="none" strike="noStrike" cap="none" dirty="0">
              <a:solidFill>
                <a:srgbClr val="000000"/>
              </a:solidFill>
              <a:latin typeface="Calibri"/>
              <a:ea typeface="Calibri"/>
              <a:cs typeface="Calibri"/>
              <a:sym typeface="Calibri"/>
            </a:endParaRPr>
          </a:p>
        </p:txBody>
      </p:sp>
      <p:pic>
        <p:nvPicPr>
          <p:cNvPr id="329" name="Google Shape;329;p46"/>
          <p:cNvPicPr preferRelativeResize="0"/>
          <p:nvPr/>
        </p:nvPicPr>
        <p:blipFill rotWithShape="1">
          <a:blip r:embed="rId5">
            <a:alphaModFix/>
          </a:blip>
          <a:srcRect l="24657" t="12328" r="17351" b="19862"/>
          <a:stretch/>
        </p:blipFill>
        <p:spPr>
          <a:xfrm>
            <a:off x="2981897" y="882647"/>
            <a:ext cx="1236133" cy="1445401"/>
          </a:xfrm>
          <a:prstGeom prst="rect">
            <a:avLst/>
          </a:prstGeom>
          <a:noFill/>
          <a:ln>
            <a:noFill/>
          </a:ln>
        </p:spPr>
      </p:pic>
      <p:grpSp>
        <p:nvGrpSpPr>
          <p:cNvPr id="330" name="Google Shape;330;p46"/>
          <p:cNvGrpSpPr/>
          <p:nvPr/>
        </p:nvGrpSpPr>
        <p:grpSpPr>
          <a:xfrm>
            <a:off x="4357243" y="582245"/>
            <a:ext cx="7799923" cy="5628284"/>
            <a:chOff x="2592812" y="0"/>
            <a:chExt cx="9504117" cy="6858000"/>
          </a:xfrm>
        </p:grpSpPr>
        <p:pic>
          <p:nvPicPr>
            <p:cNvPr id="331" name="Google Shape;331;p46"/>
            <p:cNvPicPr preferRelativeResize="0"/>
            <p:nvPr/>
          </p:nvPicPr>
          <p:blipFill rotWithShape="1">
            <a:blip r:embed="rId6">
              <a:alphaModFix/>
            </a:blip>
            <a:srcRect/>
            <a:stretch/>
          </p:blipFill>
          <p:spPr>
            <a:xfrm>
              <a:off x="2592812" y="0"/>
              <a:ext cx="9504117" cy="6858000"/>
            </a:xfrm>
            <a:prstGeom prst="rect">
              <a:avLst/>
            </a:prstGeom>
            <a:noFill/>
            <a:ln>
              <a:noFill/>
            </a:ln>
          </p:spPr>
        </p:pic>
        <p:grpSp>
          <p:nvGrpSpPr>
            <p:cNvPr id="332" name="Google Shape;332;p46"/>
            <p:cNvGrpSpPr/>
            <p:nvPr/>
          </p:nvGrpSpPr>
          <p:grpSpPr>
            <a:xfrm>
              <a:off x="9293352" y="6207948"/>
              <a:ext cx="2569443" cy="396385"/>
              <a:chOff x="9293352" y="6207948"/>
              <a:chExt cx="2569443" cy="396385"/>
            </a:xfrm>
          </p:grpSpPr>
          <p:cxnSp>
            <p:nvCxnSpPr>
              <p:cNvPr id="333" name="Google Shape;333;p46"/>
              <p:cNvCxnSpPr/>
              <p:nvPr/>
            </p:nvCxnSpPr>
            <p:spPr>
              <a:xfrm>
                <a:off x="9293352" y="6604333"/>
                <a:ext cx="2569443" cy="0"/>
              </a:xfrm>
              <a:prstGeom prst="straightConnector1">
                <a:avLst/>
              </a:prstGeom>
              <a:noFill/>
              <a:ln w="63500" cap="flat" cmpd="sng">
                <a:solidFill>
                  <a:schemeClr val="lt1"/>
                </a:solidFill>
                <a:prstDash val="solid"/>
                <a:round/>
                <a:headEnd type="none" w="sm" len="sm"/>
                <a:tailEnd type="none" w="sm" len="sm"/>
              </a:ln>
            </p:spPr>
          </p:cxnSp>
          <p:sp>
            <p:nvSpPr>
              <p:cNvPr id="334" name="Google Shape;334;p46"/>
              <p:cNvSpPr txBox="1"/>
              <p:nvPr/>
            </p:nvSpPr>
            <p:spPr>
              <a:xfrm>
                <a:off x="9968473" y="6207948"/>
                <a:ext cx="1219200" cy="31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67" b="0" i="0" u="none" strike="noStrike" cap="none">
                    <a:solidFill>
                      <a:schemeClr val="lt1"/>
                    </a:solidFill>
                    <a:latin typeface="Calibri"/>
                    <a:ea typeface="Calibri"/>
                    <a:cs typeface="Calibri"/>
                    <a:sym typeface="Calibri"/>
                  </a:rPr>
                  <a:t>10 km</a:t>
                </a:r>
                <a:endParaRPr/>
              </a:p>
            </p:txBody>
          </p:sp>
        </p:grpSp>
      </p:grpSp>
      <p:sp>
        <p:nvSpPr>
          <p:cNvPr id="335" name="Google Shape;335;p46"/>
          <p:cNvSpPr/>
          <p:nvPr/>
        </p:nvSpPr>
        <p:spPr>
          <a:xfrm>
            <a:off x="860543" y="6390400"/>
            <a:ext cx="4242707"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https://www.star.nesdis.noaa.gov/socd/mecb/sar/AKDEMO_products/APL_winds/wind_images2/2023-02/S1A_ESA_2023_02_23_02_08_23_0730433303_122.55W_38.56N_VV_C_nrcs.png</a:t>
            </a:r>
            <a:endParaRPr/>
          </a:p>
        </p:txBody>
      </p:sp>
      <p:pic>
        <p:nvPicPr>
          <p:cNvPr id="336" name="Google Shape;336;p46"/>
          <p:cNvPicPr preferRelativeResize="0"/>
          <p:nvPr/>
        </p:nvPicPr>
        <p:blipFill rotWithShape="1">
          <a:blip r:embed="rId7">
            <a:alphaModFix/>
          </a:blip>
          <a:srcRect/>
          <a:stretch/>
        </p:blipFill>
        <p:spPr>
          <a:xfrm>
            <a:off x="579219" y="3842463"/>
            <a:ext cx="3170237" cy="2547937"/>
          </a:xfrm>
          <a:prstGeom prst="rect">
            <a:avLst/>
          </a:prstGeom>
          <a:noFill/>
          <a:ln>
            <a:noFill/>
          </a:ln>
        </p:spPr>
      </p:pic>
      <p:pic>
        <p:nvPicPr>
          <p:cNvPr id="2" name="Recorded Sound">
            <a:hlinkClick r:id="" action="ppaction://media"/>
            <a:extLst>
              <a:ext uri="{FF2B5EF4-FFF2-40B4-BE49-F238E27FC236}">
                <a16:creationId xmlns:a16="http://schemas.microsoft.com/office/drawing/2014/main" id="{DFA545C9-A503-4ECF-B9C1-87751F2A1C8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801"/>
    </mc:Choice>
    <mc:Fallback xmlns="">
      <p:transition spd="slow" advTm="3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5" objId="2"/>
        <p14:stopEvt time="34801" objId="2"/>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7" name="Picture 6">
            <a:extLst>
              <a:ext uri="{FF2B5EF4-FFF2-40B4-BE49-F238E27FC236}">
                <a16:creationId xmlns:a16="http://schemas.microsoft.com/office/drawing/2014/main" id="{046CD6E3-2822-4577-83F9-9D2B55A9EB59}"/>
              </a:ext>
            </a:extLst>
          </p:cNvPr>
          <p:cNvPicPr>
            <a:picLocks noChangeAspect="1"/>
          </p:cNvPicPr>
          <p:nvPr/>
        </p:nvPicPr>
        <p:blipFill>
          <a:blip r:embed="rId5"/>
          <a:stretch>
            <a:fillRect/>
          </a:stretch>
        </p:blipFill>
        <p:spPr>
          <a:xfrm>
            <a:off x="3030557" y="827515"/>
            <a:ext cx="9150889" cy="5938019"/>
          </a:xfrm>
          <a:prstGeom prst="rect">
            <a:avLst/>
          </a:prstGeom>
        </p:spPr>
      </p:pic>
      <p:pic>
        <p:nvPicPr>
          <p:cNvPr id="6152" name="Picture 8" descr="Surface Wave Breaking Caused by Internal Solitary Waves: Effects on Radar  Backscattering Measured by SAR and Radar Altimeter | Oceanography">
            <a:extLst>
              <a:ext uri="{FF2B5EF4-FFF2-40B4-BE49-F238E27FC236}">
                <a16:creationId xmlns:a16="http://schemas.microsoft.com/office/drawing/2014/main" id="{29F840A0-0CF2-4883-BE82-261F47FF11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086"/>
          <a:stretch/>
        </p:blipFill>
        <p:spPr bwMode="auto">
          <a:xfrm>
            <a:off x="292041" y="4721441"/>
            <a:ext cx="2370050" cy="1280721"/>
          </a:xfrm>
          <a:prstGeom prst="rect">
            <a:avLst/>
          </a:prstGeom>
          <a:noFill/>
          <a:extLst>
            <a:ext uri="{909E8E84-426E-40DD-AFC4-6F175D3DCCD1}">
              <a14:hiddenFill xmlns:a14="http://schemas.microsoft.com/office/drawing/2010/main">
                <a:solidFill>
                  <a:srgbClr val="FFFFFF"/>
                </a:solidFill>
              </a14:hiddenFill>
            </a:ext>
          </a:extLst>
        </p:spPr>
      </p:pic>
      <p:sp>
        <p:nvSpPr>
          <p:cNvPr id="486" name="Google Shape;486;p54"/>
          <p:cNvSpPr txBox="1">
            <a:spLocks noGrp="1"/>
          </p:cNvSpPr>
          <p:nvPr>
            <p:ph type="title"/>
          </p:nvPr>
        </p:nvSpPr>
        <p:spPr>
          <a:xfrm>
            <a:off x="639829" y="219471"/>
            <a:ext cx="5236989" cy="314028"/>
          </a:xfrm>
          <a:prstGeom prst="rect">
            <a:avLst/>
          </a:prstGeom>
          <a:solidFill>
            <a:schemeClr val="bg1"/>
          </a:solid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dirty="0"/>
              <a:t>Ocean – Nonlinear Internal Waves</a:t>
            </a:r>
            <a:endParaRPr dirty="0"/>
          </a:p>
        </p:txBody>
      </p:sp>
      <p:sp>
        <p:nvSpPr>
          <p:cNvPr id="487" name="Google Shape;487;p54"/>
          <p:cNvSpPr txBox="1">
            <a:spLocks noGrp="1"/>
          </p:cNvSpPr>
          <p:nvPr>
            <p:ph type="body" idx="1"/>
          </p:nvPr>
        </p:nvSpPr>
        <p:spPr>
          <a:xfrm>
            <a:off x="196910" y="2172408"/>
            <a:ext cx="3107170" cy="2207828"/>
          </a:xfrm>
          <a:prstGeom prst="rect">
            <a:avLst/>
          </a:prstGeom>
          <a:solidFill>
            <a:schemeClr val="bg1"/>
          </a:solidFill>
          <a:ln>
            <a:noFill/>
          </a:ln>
        </p:spPr>
        <p:txBody>
          <a:bodyPr spcFirstLastPara="1" wrap="square" lIns="0" tIns="0" rIns="0" bIns="0" anchor="t" anchorCtr="0">
            <a:noAutofit/>
          </a:bodyPr>
          <a:lstStyle/>
          <a:p>
            <a:pPr marL="114300" marR="0" lvl="0" indent="0" algn="l" rtl="0">
              <a:lnSpc>
                <a:spcPct val="90000"/>
              </a:lnSpc>
              <a:spcBef>
                <a:spcPts val="0"/>
              </a:spcBef>
              <a:spcAft>
                <a:spcPts val="0"/>
              </a:spcAft>
              <a:buClr>
                <a:schemeClr val="dk1"/>
              </a:buClr>
              <a:buSzPts val="1400"/>
              <a:buNone/>
            </a:pPr>
            <a:r>
              <a:rPr lang="en-US" dirty="0"/>
              <a:t>A nonlinear internal wave propagates along a density interface (</a:t>
            </a:r>
            <a:r>
              <a:rPr lang="en-US" dirty="0" err="1"/>
              <a:t>pycnoline</a:t>
            </a:r>
            <a:r>
              <a:rPr lang="en-US" dirty="0"/>
              <a:t>) in the water column.  It induces convergent and divergent currents on the surface which alters the roughness allowing it to be detected.</a:t>
            </a:r>
            <a:endParaRPr dirty="0"/>
          </a:p>
        </p:txBody>
      </p:sp>
      <p:sp>
        <p:nvSpPr>
          <p:cNvPr id="489" name="Google Shape;489;p54"/>
          <p:cNvSpPr txBox="1"/>
          <p:nvPr/>
        </p:nvSpPr>
        <p:spPr>
          <a:xfrm>
            <a:off x="9120986" y="211363"/>
            <a:ext cx="2871877"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Sentinel-1 SAR VV Co-Pol NRCS </a:t>
            </a:r>
            <a:endParaRPr sz="1600" dirty="0">
              <a:latin typeface="Calibri" panose="020F0502020204030204" pitchFamily="34" charset="0"/>
              <a:cs typeface="Calibri" panose="020F0502020204030204" pitchFamily="34" charset="0"/>
            </a:endParaRPr>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panose="020F0502020204030204" pitchFamily="34" charset="0"/>
                <a:ea typeface="Calibri"/>
                <a:cs typeface="Calibri" panose="020F0502020204030204" pitchFamily="34" charset="0"/>
                <a:sym typeface="Calibri"/>
              </a:rPr>
              <a:t>5 August 2024 22:35 UTC</a:t>
            </a:r>
            <a:endParaRPr sz="1600" b="0" i="0" u="none" strike="noStrike" cap="none" dirty="0">
              <a:solidFill>
                <a:srgbClr val="000000"/>
              </a:solidFill>
              <a:latin typeface="Calibri" panose="020F0502020204030204" pitchFamily="34" charset="0"/>
              <a:ea typeface="Calibri"/>
              <a:cs typeface="Calibri" panose="020F0502020204030204" pitchFamily="34" charset="0"/>
              <a:sym typeface="Calibri"/>
            </a:endParaRPr>
          </a:p>
        </p:txBody>
      </p:sp>
      <p:grpSp>
        <p:nvGrpSpPr>
          <p:cNvPr id="4" name="Group 3">
            <a:extLst>
              <a:ext uri="{FF2B5EF4-FFF2-40B4-BE49-F238E27FC236}">
                <a16:creationId xmlns:a16="http://schemas.microsoft.com/office/drawing/2014/main" id="{59AA7F17-1BA0-41D0-9887-24C0D23A3449}"/>
              </a:ext>
            </a:extLst>
          </p:cNvPr>
          <p:cNvGrpSpPr/>
          <p:nvPr/>
        </p:nvGrpSpPr>
        <p:grpSpPr>
          <a:xfrm>
            <a:off x="10233060" y="5691872"/>
            <a:ext cx="1759803" cy="339178"/>
            <a:chOff x="9597277" y="6052783"/>
            <a:chExt cx="1258392" cy="339178"/>
          </a:xfrm>
        </p:grpSpPr>
        <p:cxnSp>
          <p:nvCxnSpPr>
            <p:cNvPr id="490" name="Google Shape;490;p54"/>
            <p:cNvCxnSpPr>
              <a:cxnSpLocks/>
            </p:cNvCxnSpPr>
            <p:nvPr/>
          </p:nvCxnSpPr>
          <p:spPr>
            <a:xfrm>
              <a:off x="9597277" y="6391961"/>
              <a:ext cx="1258392" cy="0"/>
            </a:xfrm>
            <a:prstGeom prst="straightConnector1">
              <a:avLst/>
            </a:prstGeom>
            <a:noFill/>
            <a:ln w="63500" cap="flat" cmpd="sng">
              <a:solidFill>
                <a:schemeClr val="lt1"/>
              </a:solidFill>
              <a:prstDash val="solid"/>
              <a:round/>
              <a:headEnd type="none" w="sm" len="sm"/>
              <a:tailEnd type="none" w="sm" len="sm"/>
            </a:ln>
          </p:spPr>
        </p:cxnSp>
        <p:sp>
          <p:nvSpPr>
            <p:cNvPr id="491" name="Google Shape;491;p54"/>
            <p:cNvSpPr txBox="1"/>
            <p:nvPr/>
          </p:nvSpPr>
          <p:spPr>
            <a:xfrm>
              <a:off x="9726181" y="6052783"/>
              <a:ext cx="1000584" cy="31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67" b="0" i="0" u="none" strike="noStrike" cap="none" dirty="0">
                  <a:solidFill>
                    <a:schemeClr val="lt1"/>
                  </a:solidFill>
                  <a:latin typeface="Calibri"/>
                  <a:ea typeface="Calibri"/>
                  <a:cs typeface="Calibri"/>
                  <a:sym typeface="Calibri"/>
                </a:rPr>
                <a:t>40 km</a:t>
              </a:r>
              <a:endParaRPr dirty="0"/>
            </a:p>
          </p:txBody>
        </p:sp>
      </p:grpSp>
      <p:sp>
        <p:nvSpPr>
          <p:cNvPr id="492" name="Google Shape;492;p54"/>
          <p:cNvSpPr txBox="1"/>
          <p:nvPr/>
        </p:nvSpPr>
        <p:spPr>
          <a:xfrm>
            <a:off x="10436808" y="2172408"/>
            <a:ext cx="1130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Wave Packet</a:t>
            </a:r>
            <a:endParaRPr sz="1400" b="0" i="0" u="none" strike="noStrike" cap="none" dirty="0">
              <a:solidFill>
                <a:schemeClr val="lt1"/>
              </a:solidFill>
              <a:latin typeface="Calibri"/>
              <a:ea typeface="Calibri"/>
              <a:cs typeface="Calibri"/>
              <a:sym typeface="Calibri"/>
            </a:endParaRPr>
          </a:p>
        </p:txBody>
      </p:sp>
      <p:sp>
        <p:nvSpPr>
          <p:cNvPr id="493" name="Google Shape;493;p54"/>
          <p:cNvSpPr txBox="1"/>
          <p:nvPr/>
        </p:nvSpPr>
        <p:spPr>
          <a:xfrm>
            <a:off x="8712205" y="4970091"/>
            <a:ext cx="1130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Wave Packet</a:t>
            </a:r>
            <a:endParaRPr sz="1400" b="0" i="0" u="none" strike="noStrike" cap="none" dirty="0">
              <a:solidFill>
                <a:schemeClr val="lt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EFD43ABE-BDB8-4435-8169-E41B991F2A89}"/>
              </a:ext>
            </a:extLst>
          </p:cNvPr>
          <p:cNvSpPr/>
          <p:nvPr/>
        </p:nvSpPr>
        <p:spPr>
          <a:xfrm>
            <a:off x="1119883" y="6370013"/>
            <a:ext cx="5977085" cy="461665"/>
          </a:xfrm>
          <a:prstGeom prst="rect">
            <a:avLst/>
          </a:prstGeom>
          <a:solidFill>
            <a:schemeClr val="bg1"/>
          </a:solidFill>
        </p:spPr>
        <p:txBody>
          <a:bodyPr wrap="square">
            <a:spAutoFit/>
          </a:bodyPr>
          <a:lstStyle/>
          <a:p>
            <a:r>
              <a:rPr lang="en-US" sz="800" dirty="0" err="1"/>
              <a:t>Magalhães</a:t>
            </a:r>
            <a:r>
              <a:rPr lang="en-US" sz="800" dirty="0"/>
              <a:t>, J.M., W. Alpers, A.M. Santos-Ferreira, and J.C.B. da Silva. 2021. Surface wave breaking caused by internal solitary waves: Effects on radar backscattering measured by SAR and radar altimeter. Oceanography 34(2):166–176, https://doi.org/10.5670/ oceanog.2021.203.</a:t>
            </a:r>
          </a:p>
        </p:txBody>
      </p:sp>
      <p:sp>
        <p:nvSpPr>
          <p:cNvPr id="494" name="Google Shape;494;p54"/>
          <p:cNvSpPr/>
          <p:nvPr/>
        </p:nvSpPr>
        <p:spPr>
          <a:xfrm>
            <a:off x="7465822" y="6467463"/>
            <a:ext cx="4527041" cy="338514"/>
          </a:xfrm>
          <a:prstGeom prst="rect">
            <a:avLst/>
          </a:prstGeom>
          <a:solidFill>
            <a:schemeClr val="bg1"/>
          </a:solidFill>
          <a:ln>
            <a:noFill/>
          </a:ln>
        </p:spPr>
        <p:txBody>
          <a:bodyPr spcFirstLastPara="1" wrap="square" lIns="91425" tIns="45700" rIns="91425" bIns="45700" anchor="t" anchorCtr="0">
            <a:spAutoFit/>
          </a:bodyPr>
          <a:lstStyle/>
          <a:p>
            <a:pPr lvl="0"/>
            <a:r>
              <a:rPr lang="en-US" sz="800" dirty="0"/>
              <a:t>https://www.star.nesdis.noaa.gov/socd/mecb/sar/AKDEMO_products/APL_winds/wind_images2/2024-08/S1A_ESA_2024_08_05_22_35_29_0776212529_069.87W_42.03N_VV_C_nrcs.png</a:t>
            </a:r>
          </a:p>
        </p:txBody>
      </p:sp>
      <p:pic>
        <p:nvPicPr>
          <p:cNvPr id="6154" name="Picture 10" descr="https://www.star.nesdis.noaa.gov/socd/mecb/sar/AKDEMO_products/APL_winds/wind_images2/2024-08/S1A_ESA_2024_08_05_22_35_29_0776212529_069.87W_42.03N_VV_C5_GFS025CDF_map_level3.png">
            <a:extLst>
              <a:ext uri="{FF2B5EF4-FFF2-40B4-BE49-F238E27FC236}">
                <a16:creationId xmlns:a16="http://schemas.microsoft.com/office/drawing/2014/main" id="{C49672C7-5410-4586-878C-90FC8820EE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605"/>
          <a:stretch/>
        </p:blipFill>
        <p:spPr bwMode="auto">
          <a:xfrm>
            <a:off x="639829" y="880332"/>
            <a:ext cx="1570801" cy="1121473"/>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1F791A77-4BCF-4F13-8AFC-6A2A0E2707E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804"/>
    </mc:Choice>
    <mc:Fallback xmlns="">
      <p:transition spd="slow" advTm="33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13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19" objId="3"/>
        <p14:stopEvt time="33804" objId="3"/>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AAE7AEC-282A-454A-9BCD-0B5F1EA9266E}"/>
              </a:ext>
            </a:extLst>
          </p:cNvPr>
          <p:cNvPicPr>
            <a:picLocks noChangeAspect="1"/>
          </p:cNvPicPr>
          <p:nvPr/>
        </p:nvPicPr>
        <p:blipFill>
          <a:blip r:embed="rId4"/>
          <a:stretch>
            <a:fillRect/>
          </a:stretch>
        </p:blipFill>
        <p:spPr>
          <a:xfrm>
            <a:off x="2782689" y="13361"/>
            <a:ext cx="9376890" cy="6858000"/>
          </a:xfrm>
          <a:prstGeom prst="rect">
            <a:avLst/>
          </a:prstGeom>
        </p:spPr>
      </p:pic>
      <p:sp>
        <p:nvSpPr>
          <p:cNvPr id="2" name="Title 1">
            <a:extLst>
              <a:ext uri="{FF2B5EF4-FFF2-40B4-BE49-F238E27FC236}">
                <a16:creationId xmlns:a16="http://schemas.microsoft.com/office/drawing/2014/main" id="{D82C9DF1-F5D5-4B14-B147-F589E0804DE9}"/>
              </a:ext>
            </a:extLst>
          </p:cNvPr>
          <p:cNvSpPr>
            <a:spLocks noGrp="1"/>
          </p:cNvSpPr>
          <p:nvPr>
            <p:ph type="title"/>
          </p:nvPr>
        </p:nvSpPr>
        <p:spPr>
          <a:xfrm>
            <a:off x="442883" y="149131"/>
            <a:ext cx="3439802" cy="767842"/>
          </a:xfrm>
          <a:solidFill>
            <a:schemeClr val="bg1"/>
          </a:solidFill>
        </p:spPr>
        <p:txBody>
          <a:bodyPr/>
          <a:lstStyle/>
          <a:p>
            <a:r>
              <a:rPr lang="en-US" dirty="0"/>
              <a:t>Ocean – River Plume</a:t>
            </a:r>
            <a:br>
              <a:rPr lang="en-US" dirty="0"/>
            </a:br>
            <a:r>
              <a:rPr lang="en-US" dirty="0"/>
              <a:t>and Wave Breaking</a:t>
            </a:r>
          </a:p>
        </p:txBody>
      </p:sp>
      <p:sp>
        <p:nvSpPr>
          <p:cNvPr id="3" name="Text Placeholder 2">
            <a:extLst>
              <a:ext uri="{FF2B5EF4-FFF2-40B4-BE49-F238E27FC236}">
                <a16:creationId xmlns:a16="http://schemas.microsoft.com/office/drawing/2014/main" id="{3C20FC92-A458-4926-913F-89E488EF4D53}"/>
              </a:ext>
            </a:extLst>
          </p:cNvPr>
          <p:cNvSpPr>
            <a:spLocks noGrp="1"/>
          </p:cNvSpPr>
          <p:nvPr>
            <p:ph type="body" idx="1"/>
          </p:nvPr>
        </p:nvSpPr>
        <p:spPr>
          <a:xfrm>
            <a:off x="223307" y="2104920"/>
            <a:ext cx="2458933" cy="3925683"/>
          </a:xfrm>
        </p:spPr>
        <p:txBody>
          <a:bodyPr/>
          <a:lstStyle/>
          <a:p>
            <a:pPr marL="112713" indent="3175"/>
            <a:r>
              <a:rPr lang="en-US" dirty="0"/>
              <a:t>Pulses of warmer less dense water from river outflows create sharp boundary with ocean and have a reduced surface tension (and thus increased surface roughness) </a:t>
            </a:r>
          </a:p>
          <a:p>
            <a:pPr marL="112713" indent="3175"/>
            <a:endParaRPr lang="en-US" dirty="0"/>
          </a:p>
          <a:p>
            <a:pPr marL="112713" indent="3175"/>
            <a:r>
              <a:rPr lang="en-US" dirty="0"/>
              <a:t>Breaking waves affect (randomize) the phase of the radar pulses causing the resulting image to be “blurry”  </a:t>
            </a:r>
          </a:p>
        </p:txBody>
      </p:sp>
      <p:pic>
        <p:nvPicPr>
          <p:cNvPr id="15" name="Picture 14">
            <a:extLst>
              <a:ext uri="{FF2B5EF4-FFF2-40B4-BE49-F238E27FC236}">
                <a16:creationId xmlns:a16="http://schemas.microsoft.com/office/drawing/2014/main" id="{98E72282-D092-47D3-9A68-E493C2426120}"/>
              </a:ext>
            </a:extLst>
          </p:cNvPr>
          <p:cNvPicPr>
            <a:picLocks noChangeAspect="1"/>
          </p:cNvPicPr>
          <p:nvPr/>
        </p:nvPicPr>
        <p:blipFill>
          <a:blip r:embed="rId5"/>
          <a:stretch>
            <a:fillRect/>
          </a:stretch>
        </p:blipFill>
        <p:spPr>
          <a:xfrm>
            <a:off x="181457" y="916973"/>
            <a:ext cx="1121761" cy="1127858"/>
          </a:xfrm>
          <a:prstGeom prst="rect">
            <a:avLst/>
          </a:prstGeom>
        </p:spPr>
      </p:pic>
      <p:sp>
        <p:nvSpPr>
          <p:cNvPr id="16" name="Google Shape;489;p54">
            <a:extLst>
              <a:ext uri="{FF2B5EF4-FFF2-40B4-BE49-F238E27FC236}">
                <a16:creationId xmlns:a16="http://schemas.microsoft.com/office/drawing/2014/main" id="{2D45004D-BB07-4C06-8D93-EC69EB5F739C}"/>
              </a:ext>
            </a:extLst>
          </p:cNvPr>
          <p:cNvSpPr txBox="1"/>
          <p:nvPr/>
        </p:nvSpPr>
        <p:spPr>
          <a:xfrm>
            <a:off x="9287702" y="93849"/>
            <a:ext cx="2871877" cy="615553"/>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chemeClr val="bg1"/>
                </a:solidFill>
                <a:latin typeface="Calibri"/>
                <a:ea typeface="Calibri"/>
                <a:cs typeface="Calibri"/>
                <a:sym typeface="Calibri"/>
              </a:rPr>
              <a:t>Sentinel-1 SAR VV Co-Pol NRCS </a:t>
            </a:r>
            <a:endParaRPr dirty="0">
              <a:solidFill>
                <a:schemeClr val="bg1"/>
              </a:solidFill>
            </a:endParaRPr>
          </a:p>
          <a:p>
            <a:pPr marL="0" marR="0" lvl="0" indent="0" algn="ctr" rtl="0">
              <a:lnSpc>
                <a:spcPct val="100000"/>
              </a:lnSpc>
              <a:spcBef>
                <a:spcPts val="0"/>
              </a:spcBef>
              <a:spcAft>
                <a:spcPts val="0"/>
              </a:spcAft>
              <a:buNone/>
            </a:pPr>
            <a:r>
              <a:rPr lang="en-US" sz="1600" b="0" i="0" u="none" strike="noStrike" cap="none" dirty="0">
                <a:solidFill>
                  <a:schemeClr val="bg1"/>
                </a:solidFill>
                <a:latin typeface="Calibri"/>
                <a:ea typeface="Calibri"/>
                <a:cs typeface="Calibri"/>
                <a:sym typeface="Calibri"/>
              </a:rPr>
              <a:t>6 December 2023 14:22 UTC</a:t>
            </a:r>
            <a:endParaRPr sz="1600" b="0" i="0" u="none" strike="noStrike" cap="none" dirty="0">
              <a:solidFill>
                <a:schemeClr val="bg1"/>
              </a:solidFill>
              <a:latin typeface="Calibri"/>
              <a:ea typeface="Calibri"/>
              <a:cs typeface="Calibri"/>
              <a:sym typeface="Calibri"/>
            </a:endParaRPr>
          </a:p>
        </p:txBody>
      </p:sp>
      <p:grpSp>
        <p:nvGrpSpPr>
          <p:cNvPr id="18" name="Group 17">
            <a:extLst>
              <a:ext uri="{FF2B5EF4-FFF2-40B4-BE49-F238E27FC236}">
                <a16:creationId xmlns:a16="http://schemas.microsoft.com/office/drawing/2014/main" id="{944115DB-08D4-4488-81BC-C8E25D635928}"/>
              </a:ext>
            </a:extLst>
          </p:cNvPr>
          <p:cNvGrpSpPr/>
          <p:nvPr/>
        </p:nvGrpSpPr>
        <p:grpSpPr>
          <a:xfrm>
            <a:off x="5705354" y="6165343"/>
            <a:ext cx="1029418" cy="387857"/>
            <a:chOff x="9597277" y="6052783"/>
            <a:chExt cx="1258392" cy="339178"/>
          </a:xfrm>
        </p:grpSpPr>
        <p:cxnSp>
          <p:nvCxnSpPr>
            <p:cNvPr id="19" name="Google Shape;490;p54">
              <a:extLst>
                <a:ext uri="{FF2B5EF4-FFF2-40B4-BE49-F238E27FC236}">
                  <a16:creationId xmlns:a16="http://schemas.microsoft.com/office/drawing/2014/main" id="{FF86BE52-8C73-4CCF-B492-B6AE1FE81DAE}"/>
                </a:ext>
              </a:extLst>
            </p:cNvPr>
            <p:cNvCxnSpPr>
              <a:cxnSpLocks/>
            </p:cNvCxnSpPr>
            <p:nvPr/>
          </p:nvCxnSpPr>
          <p:spPr>
            <a:xfrm>
              <a:off x="9597277" y="6391961"/>
              <a:ext cx="1258392" cy="0"/>
            </a:xfrm>
            <a:prstGeom prst="straightConnector1">
              <a:avLst/>
            </a:prstGeom>
            <a:noFill/>
            <a:ln w="63500" cap="flat" cmpd="sng">
              <a:solidFill>
                <a:schemeClr val="lt1"/>
              </a:solidFill>
              <a:prstDash val="solid"/>
              <a:round/>
              <a:headEnd type="none" w="sm" len="sm"/>
              <a:tailEnd type="none" w="sm" len="sm"/>
            </a:ln>
          </p:spPr>
        </p:cxnSp>
        <p:sp>
          <p:nvSpPr>
            <p:cNvPr id="20" name="Google Shape;491;p54">
              <a:extLst>
                <a:ext uri="{FF2B5EF4-FFF2-40B4-BE49-F238E27FC236}">
                  <a16:creationId xmlns:a16="http://schemas.microsoft.com/office/drawing/2014/main" id="{00FAB0AC-4608-4053-A619-EA707C9FDF9A}"/>
                </a:ext>
              </a:extLst>
            </p:cNvPr>
            <p:cNvSpPr txBox="1"/>
            <p:nvPr/>
          </p:nvSpPr>
          <p:spPr>
            <a:xfrm>
              <a:off x="9726181" y="6052783"/>
              <a:ext cx="1000584" cy="2781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67" b="0" i="0" u="none" strike="noStrike" cap="none" dirty="0">
                  <a:solidFill>
                    <a:schemeClr val="lt1"/>
                  </a:solidFill>
                  <a:latin typeface="Calibri"/>
                  <a:ea typeface="Calibri"/>
                  <a:cs typeface="Calibri"/>
                  <a:sym typeface="Calibri"/>
                </a:rPr>
                <a:t>10 km</a:t>
              </a:r>
              <a:endParaRPr dirty="0"/>
            </a:p>
          </p:txBody>
        </p:sp>
      </p:grpSp>
      <p:sp>
        <p:nvSpPr>
          <p:cNvPr id="21" name="Google Shape;492;p54">
            <a:extLst>
              <a:ext uri="{FF2B5EF4-FFF2-40B4-BE49-F238E27FC236}">
                <a16:creationId xmlns:a16="http://schemas.microsoft.com/office/drawing/2014/main" id="{B45029E7-A4D2-4D12-9553-6546CF1065A1}"/>
              </a:ext>
            </a:extLst>
          </p:cNvPr>
          <p:cNvSpPr txBox="1"/>
          <p:nvPr/>
        </p:nvSpPr>
        <p:spPr>
          <a:xfrm>
            <a:off x="4108313" y="3454769"/>
            <a:ext cx="1130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River Plume</a:t>
            </a:r>
            <a:endParaRPr sz="1400" b="0" i="0" u="none" strike="noStrike" cap="none" dirty="0">
              <a:solidFill>
                <a:schemeClr val="lt1"/>
              </a:solidFill>
              <a:latin typeface="Calibri"/>
              <a:ea typeface="Calibri"/>
              <a:cs typeface="Calibri"/>
              <a:sym typeface="Calibri"/>
            </a:endParaRPr>
          </a:p>
        </p:txBody>
      </p:sp>
      <p:sp>
        <p:nvSpPr>
          <p:cNvPr id="25" name="Google Shape;492;p54">
            <a:extLst>
              <a:ext uri="{FF2B5EF4-FFF2-40B4-BE49-F238E27FC236}">
                <a16:creationId xmlns:a16="http://schemas.microsoft.com/office/drawing/2014/main" id="{DAE22BA8-64CF-4C3D-9A65-9862E05EB4A2}"/>
              </a:ext>
            </a:extLst>
          </p:cNvPr>
          <p:cNvSpPr txBox="1"/>
          <p:nvPr/>
        </p:nvSpPr>
        <p:spPr>
          <a:xfrm>
            <a:off x="8969058" y="1843330"/>
            <a:ext cx="1130438"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Breaking Waves</a:t>
            </a:r>
            <a:endParaRPr sz="1400" b="0" i="0" u="none" strike="noStrike" cap="none" dirty="0">
              <a:solidFill>
                <a:schemeClr val="lt1"/>
              </a:solidFill>
              <a:latin typeface="Calibri"/>
              <a:ea typeface="Calibri"/>
              <a:cs typeface="Calibri"/>
              <a:sym typeface="Calibri"/>
            </a:endParaRPr>
          </a:p>
        </p:txBody>
      </p:sp>
      <p:sp>
        <p:nvSpPr>
          <p:cNvPr id="26" name="Google Shape;492;p54">
            <a:extLst>
              <a:ext uri="{FF2B5EF4-FFF2-40B4-BE49-F238E27FC236}">
                <a16:creationId xmlns:a16="http://schemas.microsoft.com/office/drawing/2014/main" id="{590D04E3-04F9-4C9B-8826-A6FC4BAB2EC6}"/>
              </a:ext>
            </a:extLst>
          </p:cNvPr>
          <p:cNvSpPr txBox="1"/>
          <p:nvPr/>
        </p:nvSpPr>
        <p:spPr>
          <a:xfrm>
            <a:off x="3286622" y="4702715"/>
            <a:ext cx="128412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Internal Wave</a:t>
            </a:r>
          </a:p>
          <a:p>
            <a:pPr marL="0" marR="0" lvl="0" indent="0" algn="ctr" rtl="0">
              <a:lnSpc>
                <a:spcPct val="100000"/>
              </a:lnSpc>
              <a:spcBef>
                <a:spcPts val="0"/>
              </a:spcBef>
              <a:spcAft>
                <a:spcPts val="0"/>
              </a:spcAft>
              <a:buNone/>
            </a:pPr>
            <a:r>
              <a:rPr lang="en-US" dirty="0">
                <a:solidFill>
                  <a:schemeClr val="lt1"/>
                </a:solidFill>
                <a:latin typeface="Calibri"/>
                <a:ea typeface="Calibri"/>
                <a:cs typeface="Calibri"/>
                <a:sym typeface="Calibri"/>
              </a:rPr>
              <a:t>Packet</a:t>
            </a:r>
            <a:endParaRPr sz="1400" b="0" i="0" u="none" strike="noStrike" cap="none" dirty="0">
              <a:solidFill>
                <a:schemeClr val="lt1"/>
              </a:solidFill>
              <a:latin typeface="Calibri"/>
              <a:ea typeface="Calibri"/>
              <a:cs typeface="Calibri"/>
              <a:sym typeface="Calibri"/>
            </a:endParaRPr>
          </a:p>
        </p:txBody>
      </p:sp>
      <p:sp>
        <p:nvSpPr>
          <p:cNvPr id="27" name="Google Shape;492;p54">
            <a:extLst>
              <a:ext uri="{FF2B5EF4-FFF2-40B4-BE49-F238E27FC236}">
                <a16:creationId xmlns:a16="http://schemas.microsoft.com/office/drawing/2014/main" id="{3CDFDC89-D6E5-484E-B537-1CD51E2B8C2A}"/>
              </a:ext>
            </a:extLst>
          </p:cNvPr>
          <p:cNvSpPr txBox="1"/>
          <p:nvPr/>
        </p:nvSpPr>
        <p:spPr>
          <a:xfrm>
            <a:off x="7838691" y="6161674"/>
            <a:ext cx="1130438"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Swell</a:t>
            </a:r>
            <a:endParaRPr sz="1400" b="0" i="0" u="none" strike="noStrike" cap="none" dirty="0">
              <a:solidFill>
                <a:schemeClr val="lt1"/>
              </a:solidFill>
              <a:latin typeface="Calibri"/>
              <a:ea typeface="Calibri"/>
              <a:cs typeface="Calibri"/>
              <a:sym typeface="Calibri"/>
            </a:endParaRPr>
          </a:p>
        </p:txBody>
      </p:sp>
      <p:sp>
        <p:nvSpPr>
          <p:cNvPr id="28" name="Google Shape;489;p54">
            <a:extLst>
              <a:ext uri="{FF2B5EF4-FFF2-40B4-BE49-F238E27FC236}">
                <a16:creationId xmlns:a16="http://schemas.microsoft.com/office/drawing/2014/main" id="{E94D34D9-3EF0-4746-9EB0-94468A75D8DF}"/>
              </a:ext>
            </a:extLst>
          </p:cNvPr>
          <p:cNvSpPr txBox="1"/>
          <p:nvPr/>
        </p:nvSpPr>
        <p:spPr>
          <a:xfrm>
            <a:off x="4445204" y="93849"/>
            <a:ext cx="2871877" cy="615553"/>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chemeClr val="bg1"/>
                </a:solidFill>
                <a:latin typeface="Calibri"/>
                <a:ea typeface="Calibri"/>
                <a:cs typeface="Calibri"/>
                <a:sym typeface="Calibri"/>
              </a:rPr>
              <a:t>Sentinel-1 SAR VV Co-Pol NRCS </a:t>
            </a:r>
            <a:endParaRPr dirty="0">
              <a:solidFill>
                <a:schemeClr val="bg1"/>
              </a:solidFill>
            </a:endParaRPr>
          </a:p>
          <a:p>
            <a:pPr marL="0" marR="0" lvl="0" indent="0" algn="ctr" rtl="0">
              <a:lnSpc>
                <a:spcPct val="100000"/>
              </a:lnSpc>
              <a:spcBef>
                <a:spcPts val="0"/>
              </a:spcBef>
              <a:spcAft>
                <a:spcPts val="0"/>
              </a:spcAft>
              <a:buNone/>
            </a:pPr>
            <a:r>
              <a:rPr lang="en-US" sz="1600" b="0" i="0" u="none" strike="noStrike" cap="none" dirty="0">
                <a:solidFill>
                  <a:schemeClr val="bg1"/>
                </a:solidFill>
                <a:latin typeface="Calibri"/>
                <a:ea typeface="Calibri"/>
                <a:cs typeface="Calibri"/>
                <a:sym typeface="Calibri"/>
              </a:rPr>
              <a:t>15 July 2023 14:22 UTC</a:t>
            </a:r>
            <a:endParaRPr sz="1600" b="0" i="0" u="none" strike="noStrike" cap="none" dirty="0">
              <a:solidFill>
                <a:schemeClr val="bg1"/>
              </a:solidFill>
              <a:latin typeface="Calibri"/>
              <a:ea typeface="Calibri"/>
              <a:cs typeface="Calibri"/>
              <a:sym typeface="Calibri"/>
            </a:endParaRPr>
          </a:p>
        </p:txBody>
      </p:sp>
      <p:sp>
        <p:nvSpPr>
          <p:cNvPr id="31" name="Left Brace 30">
            <a:extLst>
              <a:ext uri="{FF2B5EF4-FFF2-40B4-BE49-F238E27FC236}">
                <a16:creationId xmlns:a16="http://schemas.microsoft.com/office/drawing/2014/main" id="{411DBDD6-D669-4E17-A6DF-A676A7AC79A8}"/>
              </a:ext>
            </a:extLst>
          </p:cNvPr>
          <p:cNvSpPr/>
          <p:nvPr/>
        </p:nvSpPr>
        <p:spPr>
          <a:xfrm>
            <a:off x="10099496" y="780840"/>
            <a:ext cx="339048" cy="2648160"/>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C720AC73-3465-45CF-8035-49A25E8558A5}"/>
              </a:ext>
            </a:extLst>
          </p:cNvPr>
          <p:cNvSpPr/>
          <p:nvPr/>
        </p:nvSpPr>
        <p:spPr>
          <a:xfrm rot="20173725">
            <a:off x="10672798" y="3887245"/>
            <a:ext cx="339048" cy="1630939"/>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Google Shape;492;p54">
            <a:extLst>
              <a:ext uri="{FF2B5EF4-FFF2-40B4-BE49-F238E27FC236}">
                <a16:creationId xmlns:a16="http://schemas.microsoft.com/office/drawing/2014/main" id="{7D28E858-386A-4EE3-AE4E-68A5AB288EF5}"/>
              </a:ext>
            </a:extLst>
          </p:cNvPr>
          <p:cNvSpPr txBox="1"/>
          <p:nvPr/>
        </p:nvSpPr>
        <p:spPr>
          <a:xfrm>
            <a:off x="9703801" y="4473602"/>
            <a:ext cx="1130438"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Breaking Waves</a:t>
            </a:r>
            <a:endParaRPr sz="1400" b="0" i="0" u="none" strike="noStrike" cap="none" dirty="0">
              <a:solidFill>
                <a:schemeClr val="lt1"/>
              </a:solidFill>
              <a:latin typeface="Calibri"/>
              <a:ea typeface="Calibri"/>
              <a:cs typeface="Calibri"/>
              <a:sym typeface="Calibri"/>
            </a:endParaRPr>
          </a:p>
        </p:txBody>
      </p:sp>
      <p:pic>
        <p:nvPicPr>
          <p:cNvPr id="5" name="Recorded Sound">
            <a:hlinkClick r:id="" action="ppaction://media"/>
            <a:extLst>
              <a:ext uri="{FF2B5EF4-FFF2-40B4-BE49-F238E27FC236}">
                <a16:creationId xmlns:a16="http://schemas.microsoft.com/office/drawing/2014/main" id="{7AA091D4-BFB8-4059-9A38-4F9300C7E7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854932464"/>
      </p:ext>
    </p:extLst>
  </p:cSld>
  <p:clrMapOvr>
    <a:masterClrMapping/>
  </p:clrMapOvr>
  <mc:AlternateContent xmlns:mc="http://schemas.openxmlformats.org/markup-compatibility/2006" xmlns:p14="http://schemas.microsoft.com/office/powerpoint/2010/main">
    <mc:Choice Requires="p14">
      <p:transition spd="slow" p14:dur="2000" advTm="44956"/>
    </mc:Choice>
    <mc:Fallback xmlns="">
      <p:transition spd="slow" advTm="44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7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34" objId="5"/>
        <p14:stopEvt time="44956" objId="5"/>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28"/>
          <p:cNvPicPr preferRelativeResize="0"/>
          <p:nvPr/>
        </p:nvPicPr>
        <p:blipFill rotWithShape="1">
          <a:blip r:embed="rId5">
            <a:alphaModFix/>
          </a:blip>
          <a:srcRect/>
          <a:stretch/>
        </p:blipFill>
        <p:spPr>
          <a:xfrm>
            <a:off x="5138738" y="114300"/>
            <a:ext cx="6810375" cy="6632575"/>
          </a:xfrm>
          <a:prstGeom prst="rect">
            <a:avLst/>
          </a:prstGeom>
          <a:noFill/>
          <a:ln>
            <a:noFill/>
          </a:ln>
        </p:spPr>
      </p:pic>
      <p:sp>
        <p:nvSpPr>
          <p:cNvPr id="342" name="Google Shape;342;p28"/>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Ocean - Waves and Sea Ice  </a:t>
            </a:r>
            <a:endParaRPr/>
          </a:p>
        </p:txBody>
      </p:sp>
      <p:sp>
        <p:nvSpPr>
          <p:cNvPr id="343" name="Google Shape;343;p28"/>
          <p:cNvSpPr txBox="1">
            <a:spLocks noGrp="1"/>
          </p:cNvSpPr>
          <p:nvPr>
            <p:ph type="body" idx="1"/>
          </p:nvPr>
        </p:nvSpPr>
        <p:spPr>
          <a:xfrm>
            <a:off x="123882" y="2249088"/>
            <a:ext cx="4866837" cy="1256112"/>
          </a:xfrm>
          <a:prstGeom prst="rect">
            <a:avLst/>
          </a:prstGeom>
          <a:noFill/>
          <a:ln>
            <a:noFill/>
          </a:ln>
        </p:spPr>
        <p:txBody>
          <a:bodyPr spcFirstLastPara="1" wrap="square" lIns="0" tIns="0" rIns="0" bIns="0" anchor="t" anchorCtr="0">
            <a:noAutofit/>
          </a:bodyPr>
          <a:lstStyle/>
          <a:p>
            <a:pPr marL="171450" marR="0" lvl="0" indent="0" algn="l" rtl="0">
              <a:lnSpc>
                <a:spcPct val="90000"/>
              </a:lnSpc>
              <a:spcBef>
                <a:spcPts val="0"/>
              </a:spcBef>
              <a:spcAft>
                <a:spcPts val="0"/>
              </a:spcAft>
              <a:buClr>
                <a:schemeClr val="dk1"/>
              </a:buClr>
              <a:buSzPts val="1400"/>
              <a:buNone/>
            </a:pPr>
            <a:r>
              <a:rPr lang="en-US"/>
              <a:t>Young sea ice is thin enough to be influenced by oceanic currents and waves.  Here it contains the imprint of the swell wave field propagating shoreward</a:t>
            </a:r>
            <a:endParaRPr/>
          </a:p>
        </p:txBody>
      </p:sp>
      <p:sp>
        <p:nvSpPr>
          <p:cNvPr id="344" name="Google Shape;344;p28"/>
          <p:cNvSpPr txBox="1">
            <a:spLocks noGrp="1"/>
          </p:cNvSpPr>
          <p:nvPr>
            <p:ph type="sldNum" idx="4294967295"/>
          </p:nvPr>
        </p:nvSpPr>
        <p:spPr>
          <a:xfrm>
            <a:off x="11087100" y="6442075"/>
            <a:ext cx="11049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24</a:t>
            </a:fld>
            <a:r>
              <a:rPr lang="en-US"/>
              <a:t> </a:t>
            </a:r>
            <a:endParaRPr/>
          </a:p>
        </p:txBody>
      </p:sp>
      <p:sp>
        <p:nvSpPr>
          <p:cNvPr id="345" name="Google Shape;345;p28"/>
          <p:cNvSpPr/>
          <p:nvPr/>
        </p:nvSpPr>
        <p:spPr>
          <a:xfrm>
            <a:off x="788185" y="6442075"/>
            <a:ext cx="4202535"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https://www.star.nesdis.noaa.gov/socd/mecb/sar/AKDEMO_products/APL_winds/wind_images2/2023-03/S1A_ESA_2023_03_02_08_56_08_0731062568_036.43W_65.50N_HH_C_nrcs.png</a:t>
            </a:r>
            <a:endParaRPr/>
          </a:p>
        </p:txBody>
      </p:sp>
      <p:pic>
        <p:nvPicPr>
          <p:cNvPr id="346" name="Google Shape;346;p28"/>
          <p:cNvPicPr preferRelativeResize="0"/>
          <p:nvPr/>
        </p:nvPicPr>
        <p:blipFill rotWithShape="1">
          <a:blip r:embed="rId6">
            <a:alphaModFix/>
          </a:blip>
          <a:srcRect/>
          <a:stretch/>
        </p:blipFill>
        <p:spPr>
          <a:xfrm>
            <a:off x="3665333" y="822459"/>
            <a:ext cx="1325387" cy="1325387"/>
          </a:xfrm>
          <a:prstGeom prst="rect">
            <a:avLst/>
          </a:prstGeom>
          <a:noFill/>
          <a:ln>
            <a:noFill/>
          </a:ln>
        </p:spPr>
      </p:pic>
      <p:sp>
        <p:nvSpPr>
          <p:cNvPr id="347" name="Google Shape;347;p28"/>
          <p:cNvSpPr txBox="1"/>
          <p:nvPr/>
        </p:nvSpPr>
        <p:spPr>
          <a:xfrm>
            <a:off x="193551" y="891524"/>
            <a:ext cx="2871877"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Sentinel-1 SAR HH Co-Pol NRCS </a:t>
            </a:r>
            <a:endParaRPr dirty="0"/>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02 April 2023 22:50 UTC</a:t>
            </a:r>
            <a:endParaRPr sz="1600" b="0" i="0" u="none" strike="noStrike" cap="none" dirty="0">
              <a:solidFill>
                <a:srgbClr val="000000"/>
              </a:solidFill>
              <a:latin typeface="Calibri"/>
              <a:ea typeface="Calibri"/>
              <a:cs typeface="Calibri"/>
              <a:sym typeface="Calibri"/>
            </a:endParaRPr>
          </a:p>
        </p:txBody>
      </p:sp>
      <p:grpSp>
        <p:nvGrpSpPr>
          <p:cNvPr id="348" name="Google Shape;348;p28"/>
          <p:cNvGrpSpPr/>
          <p:nvPr/>
        </p:nvGrpSpPr>
        <p:grpSpPr>
          <a:xfrm>
            <a:off x="9496349" y="5974028"/>
            <a:ext cx="1508760" cy="318100"/>
            <a:chOff x="9496349" y="5974028"/>
            <a:chExt cx="1508760" cy="318100"/>
          </a:xfrm>
        </p:grpSpPr>
        <p:cxnSp>
          <p:nvCxnSpPr>
            <p:cNvPr id="349" name="Google Shape;349;p28"/>
            <p:cNvCxnSpPr/>
            <p:nvPr/>
          </p:nvCxnSpPr>
          <p:spPr>
            <a:xfrm>
              <a:off x="9496349" y="6290317"/>
              <a:ext cx="1508760" cy="0"/>
            </a:xfrm>
            <a:prstGeom prst="straightConnector1">
              <a:avLst/>
            </a:prstGeom>
            <a:noFill/>
            <a:ln w="63500" cap="flat" cmpd="sng">
              <a:solidFill>
                <a:schemeClr val="lt1"/>
              </a:solidFill>
              <a:prstDash val="solid"/>
              <a:round/>
              <a:headEnd type="none" w="sm" len="sm"/>
              <a:tailEnd type="none" w="sm" len="sm"/>
            </a:ln>
          </p:spPr>
        </p:cxnSp>
        <p:sp>
          <p:nvSpPr>
            <p:cNvPr id="350" name="Google Shape;350;p28"/>
            <p:cNvSpPr txBox="1"/>
            <p:nvPr/>
          </p:nvSpPr>
          <p:spPr>
            <a:xfrm>
              <a:off x="9641129" y="5974028"/>
              <a:ext cx="1219200" cy="31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67" b="0" i="0" u="none" strike="noStrike" cap="none">
                  <a:solidFill>
                    <a:schemeClr val="lt1"/>
                  </a:solidFill>
                  <a:latin typeface="Calibri"/>
                  <a:ea typeface="Calibri"/>
                  <a:cs typeface="Calibri"/>
                  <a:sym typeface="Calibri"/>
                </a:rPr>
                <a:t>20 km</a:t>
              </a:r>
              <a:endParaRPr/>
            </a:p>
          </p:txBody>
        </p:sp>
      </p:grpSp>
      <p:grpSp>
        <p:nvGrpSpPr>
          <p:cNvPr id="351" name="Google Shape;351;p28"/>
          <p:cNvGrpSpPr/>
          <p:nvPr/>
        </p:nvGrpSpPr>
        <p:grpSpPr>
          <a:xfrm>
            <a:off x="5372075" y="1868989"/>
            <a:ext cx="4428706" cy="4316639"/>
            <a:chOff x="5372075" y="1868989"/>
            <a:chExt cx="4428706" cy="4316639"/>
          </a:xfrm>
        </p:grpSpPr>
        <p:sp>
          <p:nvSpPr>
            <p:cNvPr id="352" name="Google Shape;352;p28"/>
            <p:cNvSpPr txBox="1"/>
            <p:nvPr/>
          </p:nvSpPr>
          <p:spPr>
            <a:xfrm>
              <a:off x="8704006" y="5229063"/>
              <a:ext cx="10967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Swell Waves</a:t>
              </a:r>
              <a:endParaRPr/>
            </a:p>
          </p:txBody>
        </p:sp>
        <p:sp>
          <p:nvSpPr>
            <p:cNvPr id="353" name="Google Shape;353;p28"/>
            <p:cNvSpPr txBox="1"/>
            <p:nvPr/>
          </p:nvSpPr>
          <p:spPr>
            <a:xfrm>
              <a:off x="6574761" y="5877851"/>
              <a:ext cx="8915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Young Ice</a:t>
              </a:r>
              <a:endParaRPr/>
            </a:p>
          </p:txBody>
        </p:sp>
        <p:sp>
          <p:nvSpPr>
            <p:cNvPr id="354" name="Google Shape;354;p28"/>
            <p:cNvSpPr txBox="1"/>
            <p:nvPr/>
          </p:nvSpPr>
          <p:spPr>
            <a:xfrm>
              <a:off x="5372075" y="3652479"/>
              <a:ext cx="14782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Thin First Year Ice</a:t>
              </a:r>
              <a:endParaRPr/>
            </a:p>
          </p:txBody>
        </p:sp>
        <p:sp>
          <p:nvSpPr>
            <p:cNvPr id="355" name="Google Shape;355;p28"/>
            <p:cNvSpPr txBox="1"/>
            <p:nvPr/>
          </p:nvSpPr>
          <p:spPr>
            <a:xfrm>
              <a:off x="8615624" y="1868989"/>
              <a:ext cx="6447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Water</a:t>
              </a:r>
              <a:endParaRPr/>
            </a:p>
          </p:txBody>
        </p:sp>
      </p:grpSp>
      <p:pic>
        <p:nvPicPr>
          <p:cNvPr id="356" name="Google Shape;356;p28"/>
          <p:cNvPicPr preferRelativeResize="0"/>
          <p:nvPr/>
        </p:nvPicPr>
        <p:blipFill rotWithShape="1">
          <a:blip r:embed="rId7">
            <a:alphaModFix/>
          </a:blip>
          <a:srcRect/>
          <a:stretch/>
        </p:blipFill>
        <p:spPr>
          <a:xfrm>
            <a:off x="524423" y="3417888"/>
            <a:ext cx="3975100" cy="3024187"/>
          </a:xfrm>
          <a:prstGeom prst="rect">
            <a:avLst/>
          </a:prstGeom>
          <a:noFill/>
          <a:ln>
            <a:noFill/>
          </a:ln>
        </p:spPr>
      </p:pic>
      <p:pic>
        <p:nvPicPr>
          <p:cNvPr id="2" name="Recorded Sound">
            <a:hlinkClick r:id="" action="ppaction://media"/>
            <a:extLst>
              <a:ext uri="{FF2B5EF4-FFF2-40B4-BE49-F238E27FC236}">
                <a16:creationId xmlns:a16="http://schemas.microsoft.com/office/drawing/2014/main" id="{00521F71-8929-4487-80F5-60D2559E479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892"/>
    </mc:Choice>
    <mc:Fallback xmlns="">
      <p:transition spd="slow" advTm="31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4" objId="2"/>
        <p14:stopEvt time="31892" objId="2"/>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5"/>
          <p:cNvPicPr preferRelativeResize="0"/>
          <p:nvPr/>
        </p:nvPicPr>
        <p:blipFill rotWithShape="1">
          <a:blip r:embed="rId5">
            <a:alphaModFix/>
          </a:blip>
          <a:srcRect/>
          <a:stretch/>
        </p:blipFill>
        <p:spPr>
          <a:xfrm>
            <a:off x="4869709" y="180818"/>
            <a:ext cx="7224713" cy="6589713"/>
          </a:xfrm>
          <a:prstGeom prst="rect">
            <a:avLst/>
          </a:prstGeom>
          <a:noFill/>
          <a:ln>
            <a:noFill/>
          </a:ln>
        </p:spPr>
      </p:pic>
      <p:sp>
        <p:nvSpPr>
          <p:cNvPr id="362" name="Google Shape;362;p45"/>
          <p:cNvSpPr txBox="1">
            <a:spLocks noGrp="1"/>
          </p:cNvSpPr>
          <p:nvPr>
            <p:ph type="title"/>
          </p:nvPr>
        </p:nvSpPr>
        <p:spPr>
          <a:xfrm>
            <a:off x="639829" y="219471"/>
            <a:ext cx="3348698"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900"/>
              <a:buNone/>
            </a:pPr>
            <a:r>
              <a:rPr lang="en-US"/>
              <a:t>Ocean – Sea Ice</a:t>
            </a:r>
            <a:endParaRPr/>
          </a:p>
        </p:txBody>
      </p:sp>
      <p:sp>
        <p:nvSpPr>
          <p:cNvPr id="363" name="Google Shape;363;p45"/>
          <p:cNvSpPr txBox="1">
            <a:spLocks noGrp="1"/>
          </p:cNvSpPr>
          <p:nvPr>
            <p:ph type="body" idx="1"/>
          </p:nvPr>
        </p:nvSpPr>
        <p:spPr>
          <a:xfrm>
            <a:off x="74684" y="2737857"/>
            <a:ext cx="4012574" cy="1256112"/>
          </a:xfrm>
          <a:prstGeom prst="rect">
            <a:avLst/>
          </a:prstGeom>
          <a:noFill/>
          <a:ln>
            <a:noFill/>
          </a:ln>
        </p:spPr>
        <p:txBody>
          <a:bodyPr spcFirstLastPara="1" wrap="square" lIns="0" tIns="0" rIns="0" bIns="0" anchor="t" anchorCtr="0">
            <a:noAutofit/>
          </a:bodyPr>
          <a:lstStyle/>
          <a:p>
            <a:pPr marL="457200" marR="0" lvl="0" indent="-349250" algn="l" rtl="0">
              <a:lnSpc>
                <a:spcPct val="90000"/>
              </a:lnSpc>
              <a:spcBef>
                <a:spcPts val="0"/>
              </a:spcBef>
              <a:spcAft>
                <a:spcPts val="0"/>
              </a:spcAft>
              <a:buSzPts val="1900"/>
              <a:buChar char="●"/>
            </a:pPr>
            <a:r>
              <a:rPr lang="en-US"/>
              <a:t>Multi-year ice pack ice off the Canadian Archipelago contains leads (breaks in the ice motion that exposes water) and pressure ridges (areas of sea ice compression).    </a:t>
            </a:r>
            <a:endParaRPr/>
          </a:p>
          <a:p>
            <a:pPr marL="457200" marR="0" lvl="0" indent="0" algn="l" rtl="0">
              <a:lnSpc>
                <a:spcPct val="90000"/>
              </a:lnSpc>
              <a:spcBef>
                <a:spcPts val="0"/>
              </a:spcBef>
              <a:spcAft>
                <a:spcPts val="0"/>
              </a:spcAft>
              <a:buNone/>
            </a:pPr>
            <a:endParaRPr/>
          </a:p>
          <a:p>
            <a:pPr marL="457200" marR="0" lvl="0" indent="-349250" algn="l" rtl="0">
              <a:lnSpc>
                <a:spcPct val="90000"/>
              </a:lnSpc>
              <a:spcBef>
                <a:spcPts val="0"/>
              </a:spcBef>
              <a:spcAft>
                <a:spcPts val="0"/>
              </a:spcAft>
              <a:buSzPts val="1900"/>
              <a:buChar char="●"/>
            </a:pPr>
            <a:r>
              <a:rPr lang="en-US"/>
              <a:t>Multi-year ice in winter is rough appearing bright, water is less rough (darker) and ridges have enhanced roughness (brighter)</a:t>
            </a:r>
            <a:endParaRPr/>
          </a:p>
        </p:txBody>
      </p:sp>
      <p:pic>
        <p:nvPicPr>
          <p:cNvPr id="364" name="Google Shape;364;p45"/>
          <p:cNvPicPr preferRelativeResize="0"/>
          <p:nvPr/>
        </p:nvPicPr>
        <p:blipFill rotWithShape="1">
          <a:blip r:embed="rId6">
            <a:alphaModFix/>
          </a:blip>
          <a:srcRect/>
          <a:stretch/>
        </p:blipFill>
        <p:spPr>
          <a:xfrm>
            <a:off x="2845365" y="792702"/>
            <a:ext cx="1428750" cy="1428750"/>
          </a:xfrm>
          <a:prstGeom prst="rect">
            <a:avLst/>
          </a:prstGeom>
          <a:noFill/>
          <a:ln>
            <a:noFill/>
          </a:ln>
        </p:spPr>
      </p:pic>
      <p:sp>
        <p:nvSpPr>
          <p:cNvPr id="365" name="Google Shape;365;p45"/>
          <p:cNvSpPr txBox="1"/>
          <p:nvPr/>
        </p:nvSpPr>
        <p:spPr>
          <a:xfrm>
            <a:off x="0" y="1008508"/>
            <a:ext cx="2871877"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Calibri"/>
                <a:ea typeface="Calibri"/>
                <a:cs typeface="Calibri"/>
                <a:sym typeface="Calibri"/>
              </a:rPr>
              <a:t>Sentinel-1 SAR HH Co-Pol NRCS </a:t>
            </a:r>
            <a:endParaRPr/>
          </a:p>
          <a:p>
            <a:pPr marL="0" marR="0" lvl="0" indent="0" algn="ctr" rtl="0">
              <a:lnSpc>
                <a:spcPct val="100000"/>
              </a:lnSpc>
              <a:spcBef>
                <a:spcPts val="0"/>
              </a:spcBef>
              <a:spcAft>
                <a:spcPts val="0"/>
              </a:spcAft>
              <a:buNone/>
            </a:pPr>
            <a:r>
              <a:rPr lang="en-US" sz="1600" b="0" i="0" u="none" strike="noStrike" cap="none">
                <a:solidFill>
                  <a:srgbClr val="000000"/>
                </a:solidFill>
                <a:latin typeface="Calibri"/>
                <a:ea typeface="Calibri"/>
                <a:cs typeface="Calibri"/>
                <a:sym typeface="Calibri"/>
              </a:rPr>
              <a:t>02 March 2023 15:27 UTC</a:t>
            </a:r>
            <a:endParaRPr sz="1600" b="0" i="0" u="none" strike="noStrike" cap="none">
              <a:solidFill>
                <a:srgbClr val="000000"/>
              </a:solidFill>
              <a:latin typeface="Calibri"/>
              <a:ea typeface="Calibri"/>
              <a:cs typeface="Calibri"/>
              <a:sym typeface="Calibri"/>
            </a:endParaRPr>
          </a:p>
        </p:txBody>
      </p:sp>
      <p:sp>
        <p:nvSpPr>
          <p:cNvPr id="366" name="Google Shape;366;p45"/>
          <p:cNvSpPr/>
          <p:nvPr/>
        </p:nvSpPr>
        <p:spPr>
          <a:xfrm>
            <a:off x="115006" y="5982586"/>
            <a:ext cx="426649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https://www.star.nesdis.noaa.gov/socd/mecb/sar/AKDEMO_products/APL_winds/wind_images2/2023-03/S1A_ESA_2023_03_02_15_27_02_0731086022_117.75W_79.51N_HH_C_nrcs.png</a:t>
            </a:r>
            <a:endParaRPr/>
          </a:p>
        </p:txBody>
      </p:sp>
      <p:sp>
        <p:nvSpPr>
          <p:cNvPr id="367" name="Google Shape;367;p45"/>
          <p:cNvSpPr txBox="1"/>
          <p:nvPr/>
        </p:nvSpPr>
        <p:spPr>
          <a:xfrm>
            <a:off x="6776207" y="4381836"/>
            <a:ext cx="6014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Leads</a:t>
            </a:r>
            <a:endParaRPr/>
          </a:p>
        </p:txBody>
      </p:sp>
      <p:sp>
        <p:nvSpPr>
          <p:cNvPr id="368" name="Google Shape;368;p45"/>
          <p:cNvSpPr txBox="1"/>
          <p:nvPr/>
        </p:nvSpPr>
        <p:spPr>
          <a:xfrm>
            <a:off x="9083513" y="3993968"/>
            <a:ext cx="6014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Leads</a:t>
            </a:r>
            <a:endParaRPr/>
          </a:p>
        </p:txBody>
      </p:sp>
      <p:sp>
        <p:nvSpPr>
          <p:cNvPr id="369" name="Google Shape;369;p45"/>
          <p:cNvSpPr txBox="1"/>
          <p:nvPr/>
        </p:nvSpPr>
        <p:spPr>
          <a:xfrm>
            <a:off x="10322818" y="2439013"/>
            <a:ext cx="6014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Leads</a:t>
            </a:r>
            <a:endParaRPr/>
          </a:p>
        </p:txBody>
      </p:sp>
      <p:sp>
        <p:nvSpPr>
          <p:cNvPr id="370" name="Google Shape;370;p45"/>
          <p:cNvSpPr txBox="1"/>
          <p:nvPr/>
        </p:nvSpPr>
        <p:spPr>
          <a:xfrm>
            <a:off x="9083513" y="1777949"/>
            <a:ext cx="126669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Pressure Ridge</a:t>
            </a:r>
            <a:endParaRPr/>
          </a:p>
        </p:txBody>
      </p:sp>
      <p:pic>
        <p:nvPicPr>
          <p:cNvPr id="2" name="Recorded Sound">
            <a:hlinkClick r:id="" action="ppaction://media"/>
            <a:extLst>
              <a:ext uri="{FF2B5EF4-FFF2-40B4-BE49-F238E27FC236}">
                <a16:creationId xmlns:a16="http://schemas.microsoft.com/office/drawing/2014/main" id="{965F44D0-4406-43D2-98F5-53F5172E47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482"/>
    </mc:Choice>
    <mc:Fallback xmlns="">
      <p:transition spd="slow" advTm="4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52" objId="2"/>
        <p14:stopEvt time="40482" objId="2"/>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3074" name="Picture 2" descr="https://www.star.nesdis.noaa.gov/socd/mecb/sar/AKDEMO_products/APL_winds/wind_images2/2022-10/S1A_ESA_2022_10_23_18_29_12_0719864952_169.95W_75.93N_HH_C_nrcs.png">
            <a:extLst>
              <a:ext uri="{FF2B5EF4-FFF2-40B4-BE49-F238E27FC236}">
                <a16:creationId xmlns:a16="http://schemas.microsoft.com/office/drawing/2014/main" id="{0A033FB2-3DAD-46BB-A519-36E3C6911E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545" r="13634" b="9835"/>
          <a:stretch/>
        </p:blipFill>
        <p:spPr bwMode="auto">
          <a:xfrm>
            <a:off x="5005691" y="81677"/>
            <a:ext cx="7010729" cy="6665976"/>
          </a:xfrm>
          <a:prstGeom prst="rect">
            <a:avLst/>
          </a:prstGeom>
          <a:noFill/>
          <a:extLst>
            <a:ext uri="{909E8E84-426E-40DD-AFC4-6F175D3DCCD1}">
              <a14:hiddenFill xmlns:a14="http://schemas.microsoft.com/office/drawing/2010/main">
                <a:solidFill>
                  <a:srgbClr val="FFFFFF"/>
                </a:solidFill>
              </a14:hiddenFill>
            </a:ext>
          </a:extLst>
        </p:spPr>
      </p:pic>
      <p:sp>
        <p:nvSpPr>
          <p:cNvPr id="404" name="Google Shape;404;p49"/>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Ocean – Sea Ice</a:t>
            </a:r>
            <a:endParaRPr/>
          </a:p>
        </p:txBody>
      </p:sp>
      <p:pic>
        <p:nvPicPr>
          <p:cNvPr id="406" name="Google Shape;406;p49"/>
          <p:cNvPicPr preferRelativeResize="0"/>
          <p:nvPr/>
        </p:nvPicPr>
        <p:blipFill rotWithShape="1">
          <a:blip r:embed="rId6">
            <a:alphaModFix/>
          </a:blip>
          <a:srcRect/>
          <a:stretch/>
        </p:blipFill>
        <p:spPr>
          <a:xfrm>
            <a:off x="3225651" y="883389"/>
            <a:ext cx="1428750" cy="1428750"/>
          </a:xfrm>
          <a:prstGeom prst="rect">
            <a:avLst/>
          </a:prstGeom>
          <a:noFill/>
          <a:ln>
            <a:noFill/>
          </a:ln>
        </p:spPr>
      </p:pic>
      <p:sp>
        <p:nvSpPr>
          <p:cNvPr id="407" name="Google Shape;407;p49"/>
          <p:cNvSpPr/>
          <p:nvPr/>
        </p:nvSpPr>
        <p:spPr>
          <a:xfrm>
            <a:off x="223082" y="6070648"/>
            <a:ext cx="4520934" cy="338514"/>
          </a:xfrm>
          <a:prstGeom prst="rect">
            <a:avLst/>
          </a:prstGeom>
          <a:noFill/>
          <a:ln>
            <a:noFill/>
          </a:ln>
        </p:spPr>
        <p:txBody>
          <a:bodyPr spcFirstLastPara="1" wrap="square" lIns="91425" tIns="45700" rIns="91425" bIns="45700" anchor="t" anchorCtr="0">
            <a:spAutoFit/>
          </a:bodyPr>
          <a:lstStyle/>
          <a:p>
            <a:pPr lvl="0"/>
            <a:r>
              <a:rPr lang="en-US" sz="800" dirty="0"/>
              <a:t>https://www.star.nesdis.noaa.gov/socd/mecb/sar/AKDEMO_products/APL_winds/wind_images2/2022-10/S1A_ESA_2022_10_23_18_29_12_0719864952_169.95W_75.93N_HH_C_nrcs.png</a:t>
            </a:r>
          </a:p>
        </p:txBody>
      </p:sp>
      <p:sp>
        <p:nvSpPr>
          <p:cNvPr id="408" name="Google Shape;408;p49"/>
          <p:cNvSpPr txBox="1"/>
          <p:nvPr/>
        </p:nvSpPr>
        <p:spPr>
          <a:xfrm>
            <a:off x="74634" y="1157295"/>
            <a:ext cx="2871877"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Sentinel-1 SAR HH Co-Pol NRCS </a:t>
            </a:r>
            <a:endParaRPr dirty="0"/>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23 October 2022 18:29 UTC</a:t>
            </a:r>
            <a:endParaRPr sz="1600" b="0" i="0" u="none" strike="noStrike" cap="none" dirty="0">
              <a:solidFill>
                <a:srgbClr val="000000"/>
              </a:solidFill>
              <a:latin typeface="Calibri"/>
              <a:ea typeface="Calibri"/>
              <a:cs typeface="Calibri"/>
              <a:sym typeface="Calibri"/>
            </a:endParaRPr>
          </a:p>
        </p:txBody>
      </p:sp>
      <p:sp>
        <p:nvSpPr>
          <p:cNvPr id="11" name="Google Shape;390;p48">
            <a:extLst>
              <a:ext uri="{FF2B5EF4-FFF2-40B4-BE49-F238E27FC236}">
                <a16:creationId xmlns:a16="http://schemas.microsoft.com/office/drawing/2014/main" id="{9B829423-99C8-4839-B73D-D51C67EFF529}"/>
              </a:ext>
            </a:extLst>
          </p:cNvPr>
          <p:cNvSpPr txBox="1">
            <a:spLocks noGrp="1"/>
          </p:cNvSpPr>
          <p:nvPr>
            <p:ph type="body" idx="1"/>
          </p:nvPr>
        </p:nvSpPr>
        <p:spPr>
          <a:xfrm>
            <a:off x="0" y="2534249"/>
            <a:ext cx="4626000" cy="3314289"/>
          </a:xfrm>
          <a:prstGeom prst="rect">
            <a:avLst/>
          </a:prstGeom>
          <a:noFill/>
          <a:ln>
            <a:noFill/>
          </a:ln>
        </p:spPr>
        <p:txBody>
          <a:bodyPr spcFirstLastPara="1" wrap="square" lIns="0" tIns="0" rIns="0" bIns="0" anchor="t" anchorCtr="0">
            <a:noAutofit/>
          </a:bodyPr>
          <a:lstStyle/>
          <a:p>
            <a:pPr marL="457200" marR="0" lvl="0" indent="-317500" algn="l" rtl="0">
              <a:lnSpc>
                <a:spcPct val="90000"/>
              </a:lnSpc>
              <a:spcBef>
                <a:spcPts val="0"/>
              </a:spcBef>
              <a:spcAft>
                <a:spcPts val="0"/>
              </a:spcAft>
              <a:buSzPts val="1400"/>
              <a:buChar char="●"/>
            </a:pPr>
            <a:r>
              <a:rPr lang="en-US" dirty="0"/>
              <a:t>This image shows a variety of ice types in the Western Beaufort Sea as the sea ice begins to form and expand in the fall.</a:t>
            </a:r>
            <a:endParaRPr dirty="0"/>
          </a:p>
          <a:p>
            <a:pPr marL="457200" marR="0" lvl="0" indent="0" algn="l" rtl="0">
              <a:lnSpc>
                <a:spcPct val="90000"/>
              </a:lnSpc>
              <a:spcBef>
                <a:spcPts val="0"/>
              </a:spcBef>
              <a:spcAft>
                <a:spcPts val="0"/>
              </a:spcAft>
              <a:buNone/>
            </a:pPr>
            <a:endParaRPr dirty="0"/>
          </a:p>
          <a:p>
            <a:pPr marL="457200" marR="0" lvl="0" indent="-317500" algn="l" rtl="0">
              <a:lnSpc>
                <a:spcPct val="90000"/>
              </a:lnSpc>
              <a:spcBef>
                <a:spcPts val="0"/>
              </a:spcBef>
              <a:spcAft>
                <a:spcPts val="0"/>
              </a:spcAft>
              <a:buSzPts val="1400"/>
              <a:buChar char="●"/>
            </a:pPr>
            <a:r>
              <a:rPr lang="en-US" dirty="0"/>
              <a:t>New ice is smooth and appears black</a:t>
            </a:r>
            <a:endParaRPr dirty="0"/>
          </a:p>
          <a:p>
            <a:pPr marL="457200" marR="0" lvl="0" indent="0" algn="l" rtl="0">
              <a:lnSpc>
                <a:spcPct val="90000"/>
              </a:lnSpc>
              <a:spcBef>
                <a:spcPts val="0"/>
              </a:spcBef>
              <a:spcAft>
                <a:spcPts val="0"/>
              </a:spcAft>
              <a:buNone/>
            </a:pPr>
            <a:endParaRPr dirty="0"/>
          </a:p>
          <a:p>
            <a:pPr marL="457200" marR="0" lvl="0" indent="-317500" algn="l" rtl="0">
              <a:lnSpc>
                <a:spcPct val="90000"/>
              </a:lnSpc>
              <a:spcBef>
                <a:spcPts val="0"/>
              </a:spcBef>
              <a:spcAft>
                <a:spcPts val="0"/>
              </a:spcAft>
              <a:buSzPts val="1400"/>
              <a:buChar char="●"/>
            </a:pPr>
            <a:r>
              <a:rPr lang="en-US" dirty="0"/>
              <a:t>Young ice is influenced by the ocean currents</a:t>
            </a:r>
            <a:endParaRPr dirty="0"/>
          </a:p>
          <a:p>
            <a:pPr marL="457200" marR="0" lvl="0" indent="0" algn="l" rtl="0">
              <a:lnSpc>
                <a:spcPct val="90000"/>
              </a:lnSpc>
              <a:spcBef>
                <a:spcPts val="0"/>
              </a:spcBef>
              <a:spcAft>
                <a:spcPts val="0"/>
              </a:spcAft>
              <a:buNone/>
            </a:pPr>
            <a:r>
              <a:rPr lang="en-US" dirty="0"/>
              <a:t> </a:t>
            </a:r>
            <a:endParaRPr dirty="0"/>
          </a:p>
          <a:p>
            <a:pPr marL="457200" marR="0" lvl="0" indent="-317500" algn="l" rtl="0">
              <a:lnSpc>
                <a:spcPct val="90000"/>
              </a:lnSpc>
              <a:spcBef>
                <a:spcPts val="0"/>
              </a:spcBef>
              <a:spcAft>
                <a:spcPts val="0"/>
              </a:spcAft>
              <a:buSzPts val="1400"/>
              <a:buChar char="●"/>
            </a:pPr>
            <a:r>
              <a:rPr lang="en-US" dirty="0"/>
              <a:t>First year ice is riddled with breaks and leads. </a:t>
            </a:r>
            <a:endParaRPr dirty="0"/>
          </a:p>
        </p:txBody>
      </p:sp>
      <p:sp>
        <p:nvSpPr>
          <p:cNvPr id="12" name="Google Shape;394;p48">
            <a:extLst>
              <a:ext uri="{FF2B5EF4-FFF2-40B4-BE49-F238E27FC236}">
                <a16:creationId xmlns:a16="http://schemas.microsoft.com/office/drawing/2014/main" id="{9762DCBE-0A9E-4C5B-A427-CDF3C600C6BE}"/>
              </a:ext>
            </a:extLst>
          </p:cNvPr>
          <p:cNvSpPr txBox="1"/>
          <p:nvPr/>
        </p:nvSpPr>
        <p:spPr>
          <a:xfrm>
            <a:off x="8360406" y="5194931"/>
            <a:ext cx="6447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Water</a:t>
            </a:r>
            <a:endParaRPr/>
          </a:p>
        </p:txBody>
      </p:sp>
      <p:sp>
        <p:nvSpPr>
          <p:cNvPr id="13" name="Google Shape;395;p48">
            <a:extLst>
              <a:ext uri="{FF2B5EF4-FFF2-40B4-BE49-F238E27FC236}">
                <a16:creationId xmlns:a16="http://schemas.microsoft.com/office/drawing/2014/main" id="{3B397008-E848-4965-8352-54E8BD963D2D}"/>
              </a:ext>
            </a:extLst>
          </p:cNvPr>
          <p:cNvSpPr txBox="1"/>
          <p:nvPr/>
        </p:nvSpPr>
        <p:spPr>
          <a:xfrm>
            <a:off x="8236974" y="3106888"/>
            <a:ext cx="8915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Young Ice</a:t>
            </a:r>
            <a:endParaRPr dirty="0"/>
          </a:p>
        </p:txBody>
      </p:sp>
      <p:sp>
        <p:nvSpPr>
          <p:cNvPr id="14" name="Google Shape;396;p48">
            <a:extLst>
              <a:ext uri="{FF2B5EF4-FFF2-40B4-BE49-F238E27FC236}">
                <a16:creationId xmlns:a16="http://schemas.microsoft.com/office/drawing/2014/main" id="{704088B3-B4C3-4CCE-9B31-E1F85C33C76D}"/>
              </a:ext>
            </a:extLst>
          </p:cNvPr>
          <p:cNvSpPr txBox="1"/>
          <p:nvPr/>
        </p:nvSpPr>
        <p:spPr>
          <a:xfrm>
            <a:off x="7909006" y="1769048"/>
            <a:ext cx="90120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Thin First </a:t>
            </a:r>
            <a:endParaRPr dirty="0"/>
          </a:p>
          <a:p>
            <a:pPr marL="0" marR="0" lvl="0" indent="0" algn="ctr"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Year Ice</a:t>
            </a:r>
            <a:endParaRPr dirty="0"/>
          </a:p>
        </p:txBody>
      </p:sp>
      <p:sp>
        <p:nvSpPr>
          <p:cNvPr id="15" name="Google Shape;397;p48">
            <a:extLst>
              <a:ext uri="{FF2B5EF4-FFF2-40B4-BE49-F238E27FC236}">
                <a16:creationId xmlns:a16="http://schemas.microsoft.com/office/drawing/2014/main" id="{3B8D5F0B-0447-4F4C-AA06-546C4FC6F768}"/>
              </a:ext>
            </a:extLst>
          </p:cNvPr>
          <p:cNvSpPr txBox="1"/>
          <p:nvPr/>
        </p:nvSpPr>
        <p:spPr>
          <a:xfrm>
            <a:off x="10749805" y="1838058"/>
            <a:ext cx="96372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Thick First </a:t>
            </a:r>
            <a:endParaRPr dirty="0"/>
          </a:p>
          <a:p>
            <a:pPr marL="0" marR="0" lvl="0" indent="0" algn="ctr"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Year Ice</a:t>
            </a:r>
            <a:endParaRPr dirty="0"/>
          </a:p>
        </p:txBody>
      </p:sp>
      <p:sp>
        <p:nvSpPr>
          <p:cNvPr id="16" name="Google Shape;398;p48">
            <a:extLst>
              <a:ext uri="{FF2B5EF4-FFF2-40B4-BE49-F238E27FC236}">
                <a16:creationId xmlns:a16="http://schemas.microsoft.com/office/drawing/2014/main" id="{E4A9A785-76BA-4A6C-A553-95D4EAE6568D}"/>
              </a:ext>
            </a:extLst>
          </p:cNvPr>
          <p:cNvSpPr txBox="1"/>
          <p:nvPr/>
        </p:nvSpPr>
        <p:spPr>
          <a:xfrm>
            <a:off x="6416163" y="4264009"/>
            <a:ext cx="76815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New Ice</a:t>
            </a:r>
            <a:endParaRPr/>
          </a:p>
        </p:txBody>
      </p:sp>
      <p:pic>
        <p:nvPicPr>
          <p:cNvPr id="2" name="Recorded Sound">
            <a:hlinkClick r:id="" action="ppaction://media"/>
            <a:extLst>
              <a:ext uri="{FF2B5EF4-FFF2-40B4-BE49-F238E27FC236}">
                <a16:creationId xmlns:a16="http://schemas.microsoft.com/office/drawing/2014/main" id="{ACFD366B-0CBA-45AF-B585-9A7A7E0C0A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890432555"/>
      </p:ext>
    </p:extLst>
  </p:cSld>
  <p:clrMapOvr>
    <a:masterClrMapping/>
  </p:clrMapOvr>
  <mc:AlternateContent xmlns:mc="http://schemas.openxmlformats.org/markup-compatibility/2006" xmlns:p14="http://schemas.microsoft.com/office/powerpoint/2010/main">
    <mc:Choice Requires="p14">
      <p:transition spd="slow" p14:dur="2000" advTm="40000"/>
    </mc:Choice>
    <mc:Fallback xmlns="">
      <p:transition spd="slow"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6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47" objId="2"/>
        <p14:stopEvt time="3172" objId="2"/>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9"/>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Ocean – Sea Ice</a:t>
            </a:r>
            <a:endParaRPr/>
          </a:p>
        </p:txBody>
      </p:sp>
      <p:sp>
        <p:nvSpPr>
          <p:cNvPr id="405" name="Google Shape;405;p49"/>
          <p:cNvSpPr txBox="1">
            <a:spLocks noGrp="1"/>
          </p:cNvSpPr>
          <p:nvPr>
            <p:ph type="body" idx="1"/>
          </p:nvPr>
        </p:nvSpPr>
        <p:spPr>
          <a:xfrm>
            <a:off x="340424" y="2800944"/>
            <a:ext cx="4350892" cy="1256112"/>
          </a:xfrm>
          <a:prstGeom prst="rect">
            <a:avLst/>
          </a:prstGeom>
          <a:noFill/>
          <a:ln>
            <a:noFill/>
          </a:ln>
        </p:spPr>
        <p:txBody>
          <a:bodyPr spcFirstLastPara="1" wrap="square" lIns="0" tIns="0" rIns="0" bIns="0" anchor="t" anchorCtr="0">
            <a:noAutofit/>
          </a:bodyPr>
          <a:lstStyle/>
          <a:p>
            <a:pPr marL="114300" marR="0" lvl="0" indent="0" algn="l" rtl="0">
              <a:lnSpc>
                <a:spcPct val="90000"/>
              </a:lnSpc>
              <a:spcBef>
                <a:spcPts val="0"/>
              </a:spcBef>
              <a:spcAft>
                <a:spcPts val="0"/>
              </a:spcAft>
              <a:buClr>
                <a:schemeClr val="dk1"/>
              </a:buClr>
              <a:buSzPts val="1400"/>
              <a:buNone/>
            </a:pPr>
            <a:r>
              <a:rPr lang="en-US"/>
              <a:t>The sea ice edge in the Beaufort Sea looks very different after experiencing summer melt  </a:t>
            </a:r>
            <a:endParaRPr/>
          </a:p>
        </p:txBody>
      </p:sp>
      <p:pic>
        <p:nvPicPr>
          <p:cNvPr id="406" name="Google Shape;406;p49"/>
          <p:cNvPicPr preferRelativeResize="0"/>
          <p:nvPr/>
        </p:nvPicPr>
        <p:blipFill rotWithShape="1">
          <a:blip r:embed="rId5">
            <a:alphaModFix/>
          </a:blip>
          <a:srcRect/>
          <a:stretch/>
        </p:blipFill>
        <p:spPr>
          <a:xfrm>
            <a:off x="3225651" y="883389"/>
            <a:ext cx="1428750" cy="1428750"/>
          </a:xfrm>
          <a:prstGeom prst="rect">
            <a:avLst/>
          </a:prstGeom>
          <a:noFill/>
          <a:ln>
            <a:noFill/>
          </a:ln>
        </p:spPr>
      </p:pic>
      <p:sp>
        <p:nvSpPr>
          <p:cNvPr id="407" name="Google Shape;407;p49"/>
          <p:cNvSpPr/>
          <p:nvPr/>
        </p:nvSpPr>
        <p:spPr>
          <a:xfrm>
            <a:off x="241189" y="5186264"/>
            <a:ext cx="428876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https://www.star.nesdis.noaa.gov/socd/mecb/sar/AKDEMO_products/APL_winds/wind_images2/2022-08/S1A_ESA_2022_08_24_18_29_10_0714680950_169.96W_75.93N_HH_C_nrcs.png</a:t>
            </a:r>
            <a:endParaRPr/>
          </a:p>
        </p:txBody>
      </p:sp>
      <p:sp>
        <p:nvSpPr>
          <p:cNvPr id="408" name="Google Shape;408;p49"/>
          <p:cNvSpPr txBox="1"/>
          <p:nvPr/>
        </p:nvSpPr>
        <p:spPr>
          <a:xfrm>
            <a:off x="74634" y="1157295"/>
            <a:ext cx="2871877"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Sentinel-1 SAR HH Co-Pol NRCS </a:t>
            </a:r>
            <a:endParaRPr dirty="0"/>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24 August 2022 18:29 UTC</a:t>
            </a:r>
            <a:endParaRPr sz="1600" b="0" i="0" u="none" strike="noStrike" cap="none" dirty="0">
              <a:solidFill>
                <a:srgbClr val="000000"/>
              </a:solidFill>
              <a:latin typeface="Calibri"/>
              <a:ea typeface="Calibri"/>
              <a:cs typeface="Calibri"/>
              <a:sym typeface="Calibri"/>
            </a:endParaRPr>
          </a:p>
        </p:txBody>
      </p:sp>
      <p:pic>
        <p:nvPicPr>
          <p:cNvPr id="409" name="Google Shape;409;p49"/>
          <p:cNvPicPr preferRelativeResize="0"/>
          <p:nvPr/>
        </p:nvPicPr>
        <p:blipFill rotWithShape="1">
          <a:blip r:embed="rId6">
            <a:alphaModFix/>
          </a:blip>
          <a:srcRect/>
          <a:stretch/>
        </p:blipFill>
        <p:spPr>
          <a:xfrm>
            <a:off x="5004183" y="96837"/>
            <a:ext cx="7102475" cy="6669087"/>
          </a:xfrm>
          <a:prstGeom prst="rect">
            <a:avLst/>
          </a:prstGeom>
          <a:noFill/>
          <a:ln>
            <a:noFill/>
          </a:ln>
        </p:spPr>
      </p:pic>
      <p:pic>
        <p:nvPicPr>
          <p:cNvPr id="2" name="Recorded Sound">
            <a:hlinkClick r:id="" action="ppaction://media"/>
            <a:extLst>
              <a:ext uri="{FF2B5EF4-FFF2-40B4-BE49-F238E27FC236}">
                <a16:creationId xmlns:a16="http://schemas.microsoft.com/office/drawing/2014/main" id="{E3D930D0-A368-4F10-9CEE-7FB6B9C5EC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6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15" objId="2"/>
        <p14:stopEvt time="1131" objId="2"/>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5" name="Google Shape;415;g1d578638c13_1_58"/>
          <p:cNvPicPr preferRelativeResize="0"/>
          <p:nvPr/>
        </p:nvPicPr>
        <p:blipFill rotWithShape="1">
          <a:blip r:embed="rId5">
            <a:alphaModFix/>
          </a:blip>
          <a:srcRect r="20319"/>
          <a:stretch/>
        </p:blipFill>
        <p:spPr>
          <a:xfrm>
            <a:off x="2477415" y="1007622"/>
            <a:ext cx="9714585" cy="5373175"/>
          </a:xfrm>
          <a:prstGeom prst="rect">
            <a:avLst/>
          </a:prstGeom>
          <a:noFill/>
          <a:ln>
            <a:noFill/>
          </a:ln>
        </p:spPr>
      </p:pic>
      <p:sp>
        <p:nvSpPr>
          <p:cNvPr id="417" name="Google Shape;417;g1d578638c13_1_58"/>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dirty="0"/>
              <a:t>Ocean - Lake Ice</a:t>
            </a:r>
            <a:br>
              <a:rPr lang="en-US" dirty="0"/>
            </a:br>
            <a:endParaRPr dirty="0"/>
          </a:p>
        </p:txBody>
      </p:sp>
      <p:sp>
        <p:nvSpPr>
          <p:cNvPr id="418" name="Google Shape;418;g1d578638c13_1_58"/>
          <p:cNvSpPr txBox="1">
            <a:spLocks noGrp="1"/>
          </p:cNvSpPr>
          <p:nvPr>
            <p:ph type="body" idx="1"/>
          </p:nvPr>
        </p:nvSpPr>
        <p:spPr>
          <a:xfrm>
            <a:off x="98484" y="3297520"/>
            <a:ext cx="2280448" cy="32027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r>
              <a:rPr lang="en-US" dirty="0"/>
              <a:t>Ice covering Lake Erie</a:t>
            </a:r>
            <a:endParaRPr dirty="0">
              <a:latin typeface="Calibri"/>
              <a:ea typeface="Calibri"/>
              <a:cs typeface="Calibri"/>
              <a:sym typeface="Calibri"/>
            </a:endParaRPr>
          </a:p>
        </p:txBody>
      </p:sp>
      <p:pic>
        <p:nvPicPr>
          <p:cNvPr id="419" name="Google Shape;419;g1d578638c13_1_58" descr="https://www.star.nesdis.noaa.gov/socd/mecb/sar/AKDEMO_products/APL_winds/wind_images2/2022-01/S1A_ESA_2022_01_30_23_24_38_0696900278_082.18W_41.77N_VV_C5_GFS05CDF_map_level3.png"/>
          <p:cNvPicPr preferRelativeResize="0"/>
          <p:nvPr/>
        </p:nvPicPr>
        <p:blipFill rotWithShape="1">
          <a:blip r:embed="rId6">
            <a:alphaModFix/>
          </a:blip>
          <a:srcRect/>
          <a:stretch/>
        </p:blipFill>
        <p:spPr>
          <a:xfrm>
            <a:off x="639829" y="4705350"/>
            <a:ext cx="1428750" cy="1428750"/>
          </a:xfrm>
          <a:prstGeom prst="rect">
            <a:avLst/>
          </a:prstGeom>
          <a:noFill/>
          <a:ln>
            <a:noFill/>
          </a:ln>
        </p:spPr>
      </p:pic>
      <p:sp>
        <p:nvSpPr>
          <p:cNvPr id="420" name="Google Shape;420;g1d578638c13_1_58"/>
          <p:cNvSpPr/>
          <p:nvPr/>
        </p:nvSpPr>
        <p:spPr>
          <a:xfrm>
            <a:off x="1354204" y="6436006"/>
            <a:ext cx="4253509" cy="338514"/>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Calibri"/>
                <a:ea typeface="Calibri"/>
                <a:cs typeface="Calibri"/>
                <a:sym typeface="Calibri"/>
              </a:rPr>
              <a:t>https://www.star.nesdis.noaa.gov/socd/mecb/sar/AKDEMO_products/APL_winds/wind_images2/2022-01/S1A_ESA_2022_01_30_23_24_38_0696900278_082.18W_41.77N_VV_C_nrcs.png</a:t>
            </a:r>
            <a:endParaRPr dirty="0"/>
          </a:p>
        </p:txBody>
      </p:sp>
      <p:sp>
        <p:nvSpPr>
          <p:cNvPr id="421" name="Google Shape;421;g1d578638c13_1_58"/>
          <p:cNvSpPr txBox="1"/>
          <p:nvPr/>
        </p:nvSpPr>
        <p:spPr>
          <a:xfrm>
            <a:off x="1" y="3934420"/>
            <a:ext cx="2477414"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Sentinel-1 SAR VV Co-Pol NRCS </a:t>
            </a:r>
            <a:endParaRPr dirty="0"/>
          </a:p>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30 January 2022 23:23 UTC</a:t>
            </a:r>
            <a:endParaRPr sz="1400" b="0" i="0" u="none" strike="noStrike" cap="none" dirty="0">
              <a:solidFill>
                <a:srgbClr val="000000"/>
              </a:solidFill>
              <a:latin typeface="Calibri"/>
              <a:ea typeface="Calibri"/>
              <a:cs typeface="Calibri"/>
              <a:sym typeface="Calibri"/>
            </a:endParaRPr>
          </a:p>
        </p:txBody>
      </p:sp>
      <p:cxnSp>
        <p:nvCxnSpPr>
          <p:cNvPr id="422" name="Google Shape;422;g1d578638c13_1_58"/>
          <p:cNvCxnSpPr/>
          <p:nvPr/>
        </p:nvCxnSpPr>
        <p:spPr>
          <a:xfrm>
            <a:off x="9856302" y="6002348"/>
            <a:ext cx="2108713" cy="0"/>
          </a:xfrm>
          <a:prstGeom prst="straightConnector1">
            <a:avLst/>
          </a:prstGeom>
          <a:noFill/>
          <a:ln w="63500" cap="flat" cmpd="sng">
            <a:solidFill>
              <a:schemeClr val="lt1"/>
            </a:solidFill>
            <a:prstDash val="solid"/>
            <a:round/>
            <a:headEnd type="none" w="sm" len="sm"/>
            <a:tailEnd type="none" w="sm" len="sm"/>
          </a:ln>
        </p:spPr>
      </p:cxnSp>
      <p:sp>
        <p:nvSpPr>
          <p:cNvPr id="423" name="Google Shape;423;g1d578638c13_1_58"/>
          <p:cNvSpPr txBox="1"/>
          <p:nvPr/>
        </p:nvSpPr>
        <p:spPr>
          <a:xfrm>
            <a:off x="10410366" y="5677039"/>
            <a:ext cx="1000584" cy="31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67" b="0" i="0" u="none" strike="noStrike" cap="none">
                <a:solidFill>
                  <a:schemeClr val="lt1"/>
                </a:solidFill>
                <a:latin typeface="Calibri"/>
                <a:ea typeface="Calibri"/>
                <a:cs typeface="Calibri"/>
                <a:sym typeface="Calibri"/>
              </a:rPr>
              <a:t>40 km</a:t>
            </a:r>
            <a:endParaRPr/>
          </a:p>
        </p:txBody>
      </p:sp>
      <p:sp>
        <p:nvSpPr>
          <p:cNvPr id="4" name="Rectangle 3">
            <a:extLst>
              <a:ext uri="{FF2B5EF4-FFF2-40B4-BE49-F238E27FC236}">
                <a16:creationId xmlns:a16="http://schemas.microsoft.com/office/drawing/2014/main" id="{C67D088B-9DD6-4C67-96DD-3CB54BF25BF5}"/>
              </a:ext>
            </a:extLst>
          </p:cNvPr>
          <p:cNvSpPr/>
          <p:nvPr/>
        </p:nvSpPr>
        <p:spPr>
          <a:xfrm>
            <a:off x="3617843" y="154014"/>
            <a:ext cx="8478079" cy="553998"/>
          </a:xfrm>
          <a:prstGeom prst="rect">
            <a:avLst/>
          </a:prstGeom>
        </p:spPr>
        <p:txBody>
          <a:bodyPr wrap="square">
            <a:spAutoFit/>
          </a:bodyPr>
          <a:lstStyle/>
          <a:p>
            <a:r>
              <a:rPr lang="en-US" sz="1000" dirty="0"/>
              <a:t>See a True Color MODIS image from 31 Jan 2022 </a:t>
            </a:r>
          </a:p>
          <a:p>
            <a:r>
              <a:rPr lang="en-US" sz="1000" dirty="0"/>
              <a:t>https://worldview.earthdata.nasa.gov/?v=-84.02631447225245,40.866,</a:t>
            </a:r>
          </a:p>
          <a:p>
            <a:r>
              <a:rPr lang="en-US" sz="1000" dirty="0"/>
              <a:t>-79.04768552774756,43.24900000000001&amp;l=MODIS_Aqua_CorrectedReflectance_TrueColor&amp;lg=true&amp;t=2022-01-31-T22%3A37%3A51Z</a:t>
            </a:r>
          </a:p>
        </p:txBody>
      </p:sp>
      <p:pic>
        <p:nvPicPr>
          <p:cNvPr id="1026" name="Picture 2" descr="https://lh7-rt.googleusercontent.com/slidesz/AGV_vUfXKsUpE85aXG9bAG0EjfvjKd3y-OEcwEhdRvBlba8xGUWfOXII6g4MfLc8iVrT980xSQcaaiZRwrpcRzQ7Nbc3xNoQcJpoeTiT7qpqcKVB_YDq5_yO_XxoRXCxmpV19V1TnDecOszay0nsFMIEXPKrF4s6P7EDvB9YGdZrMksl5EtS178nWvQ=s2048?key=ZzjoHiD-MRP1PhYRe-0VzA">
            <a:extLst>
              <a:ext uri="{FF2B5EF4-FFF2-40B4-BE49-F238E27FC236}">
                <a16:creationId xmlns:a16="http://schemas.microsoft.com/office/drawing/2014/main" id="{0FAB58F7-BE33-4609-81B3-68C445F92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874424"/>
            <a:ext cx="3043006" cy="2213095"/>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29026AB2-C4E9-401A-90F5-43274AF2409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423"/>
    </mc:Choice>
    <mc:Fallback xmlns="">
      <p:transition spd="slow" advTm="28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9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2" objId="2"/>
        <p14:stopEvt time="28423" objId="2"/>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5" name="Google Shape;415;g1d578638c13_1_58"/>
          <p:cNvPicPr preferRelativeResize="0"/>
          <p:nvPr/>
        </p:nvPicPr>
        <p:blipFill rotWithShape="1">
          <a:blip r:embed="rId5">
            <a:alphaModFix/>
          </a:blip>
          <a:srcRect r="20319"/>
          <a:stretch/>
        </p:blipFill>
        <p:spPr>
          <a:xfrm>
            <a:off x="2477415" y="1007622"/>
            <a:ext cx="9714585" cy="5373175"/>
          </a:xfrm>
          <a:prstGeom prst="rect">
            <a:avLst/>
          </a:prstGeom>
          <a:noFill/>
          <a:ln>
            <a:noFill/>
          </a:ln>
        </p:spPr>
      </p:pic>
      <p:pic>
        <p:nvPicPr>
          <p:cNvPr id="5" name="Picture 4">
            <a:extLst>
              <a:ext uri="{FF2B5EF4-FFF2-40B4-BE49-F238E27FC236}">
                <a16:creationId xmlns:a16="http://schemas.microsoft.com/office/drawing/2014/main" id="{C37B0407-9C99-40A4-8E39-90B922176957}"/>
              </a:ext>
            </a:extLst>
          </p:cNvPr>
          <p:cNvPicPr>
            <a:picLocks noChangeAspect="1"/>
          </p:cNvPicPr>
          <p:nvPr/>
        </p:nvPicPr>
        <p:blipFill>
          <a:blip r:embed="rId6"/>
          <a:stretch>
            <a:fillRect/>
          </a:stretch>
        </p:blipFill>
        <p:spPr>
          <a:xfrm>
            <a:off x="2477415" y="1007622"/>
            <a:ext cx="9714586" cy="5369740"/>
          </a:xfrm>
          <a:prstGeom prst="rect">
            <a:avLst/>
          </a:prstGeom>
        </p:spPr>
      </p:pic>
      <p:sp>
        <p:nvSpPr>
          <p:cNvPr id="417" name="Google Shape;417;g1d578638c13_1_58"/>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dirty="0"/>
              <a:t>Ocean - Lake Ice</a:t>
            </a:r>
            <a:br>
              <a:rPr lang="en-US" dirty="0"/>
            </a:br>
            <a:endParaRPr dirty="0"/>
          </a:p>
        </p:txBody>
      </p:sp>
      <p:sp>
        <p:nvSpPr>
          <p:cNvPr id="418" name="Google Shape;418;g1d578638c13_1_58"/>
          <p:cNvSpPr txBox="1">
            <a:spLocks noGrp="1"/>
          </p:cNvSpPr>
          <p:nvPr>
            <p:ph type="body" idx="1"/>
          </p:nvPr>
        </p:nvSpPr>
        <p:spPr>
          <a:xfrm>
            <a:off x="98484" y="3270715"/>
            <a:ext cx="2280448" cy="320279"/>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r>
              <a:rPr lang="en-US" dirty="0"/>
              <a:t>Ice covering Lake Erie</a:t>
            </a:r>
            <a:endParaRPr dirty="0">
              <a:latin typeface="Calibri"/>
              <a:ea typeface="Calibri"/>
              <a:cs typeface="Calibri"/>
              <a:sym typeface="Calibri"/>
            </a:endParaRPr>
          </a:p>
        </p:txBody>
      </p:sp>
      <p:pic>
        <p:nvPicPr>
          <p:cNvPr id="419" name="Google Shape;419;g1d578638c13_1_58" descr="https://www.star.nesdis.noaa.gov/socd/mecb/sar/AKDEMO_products/APL_winds/wind_images2/2022-01/S1A_ESA_2022_01_30_23_24_38_0696900278_082.18W_41.77N_VV_C5_GFS05CDF_map_level3.png"/>
          <p:cNvPicPr preferRelativeResize="0"/>
          <p:nvPr/>
        </p:nvPicPr>
        <p:blipFill rotWithShape="1">
          <a:blip r:embed="rId7">
            <a:alphaModFix/>
          </a:blip>
          <a:srcRect/>
          <a:stretch/>
        </p:blipFill>
        <p:spPr>
          <a:xfrm>
            <a:off x="639829" y="4705350"/>
            <a:ext cx="1428750" cy="1428750"/>
          </a:xfrm>
          <a:prstGeom prst="rect">
            <a:avLst/>
          </a:prstGeom>
          <a:noFill/>
          <a:ln>
            <a:noFill/>
          </a:ln>
        </p:spPr>
      </p:pic>
      <p:sp>
        <p:nvSpPr>
          <p:cNvPr id="420" name="Google Shape;420;g1d578638c13_1_58"/>
          <p:cNvSpPr/>
          <p:nvPr/>
        </p:nvSpPr>
        <p:spPr>
          <a:xfrm>
            <a:off x="1354204" y="6436006"/>
            <a:ext cx="4253509" cy="338514"/>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dirty="0">
                <a:solidFill>
                  <a:srgbClr val="000000"/>
                </a:solidFill>
                <a:latin typeface="Calibri"/>
                <a:ea typeface="Calibri"/>
                <a:cs typeface="Calibri"/>
                <a:sym typeface="Calibri"/>
              </a:rPr>
              <a:t>https://www.star.nesdis.noaa.gov/socd/mecb/sar/AKDEMO_products/APL_winds/wind_images2/2022-01/S1A_ESA_2022_01_30_23_24_38_0696900278_082.18W_41.77N_VV_C_nrcs.png</a:t>
            </a:r>
            <a:endParaRPr dirty="0"/>
          </a:p>
        </p:txBody>
      </p:sp>
      <p:sp>
        <p:nvSpPr>
          <p:cNvPr id="421" name="Google Shape;421;g1d578638c13_1_58"/>
          <p:cNvSpPr txBox="1"/>
          <p:nvPr/>
        </p:nvSpPr>
        <p:spPr>
          <a:xfrm>
            <a:off x="1" y="3934420"/>
            <a:ext cx="2477414"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Sentinel-1 SAR VV Co-Pol NRCS </a:t>
            </a:r>
            <a:endParaRPr dirty="0"/>
          </a:p>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30 January 2022 23:23 UTC</a:t>
            </a:r>
            <a:endParaRPr sz="1400" b="0" i="0" u="none" strike="noStrike" cap="none" dirty="0">
              <a:solidFill>
                <a:srgbClr val="000000"/>
              </a:solidFill>
              <a:latin typeface="Calibri"/>
              <a:ea typeface="Calibri"/>
              <a:cs typeface="Calibri"/>
              <a:sym typeface="Calibri"/>
            </a:endParaRPr>
          </a:p>
        </p:txBody>
      </p:sp>
      <p:cxnSp>
        <p:nvCxnSpPr>
          <p:cNvPr id="422" name="Google Shape;422;g1d578638c13_1_58"/>
          <p:cNvCxnSpPr/>
          <p:nvPr/>
        </p:nvCxnSpPr>
        <p:spPr>
          <a:xfrm>
            <a:off x="9856302" y="6002348"/>
            <a:ext cx="2108713" cy="0"/>
          </a:xfrm>
          <a:prstGeom prst="straightConnector1">
            <a:avLst/>
          </a:prstGeom>
          <a:noFill/>
          <a:ln w="63500" cap="flat" cmpd="sng">
            <a:solidFill>
              <a:schemeClr val="lt1"/>
            </a:solidFill>
            <a:prstDash val="solid"/>
            <a:round/>
            <a:headEnd type="none" w="sm" len="sm"/>
            <a:tailEnd type="none" w="sm" len="sm"/>
          </a:ln>
        </p:spPr>
      </p:cxnSp>
      <p:sp>
        <p:nvSpPr>
          <p:cNvPr id="423" name="Google Shape;423;g1d578638c13_1_58"/>
          <p:cNvSpPr txBox="1"/>
          <p:nvPr/>
        </p:nvSpPr>
        <p:spPr>
          <a:xfrm>
            <a:off x="10410366" y="5677039"/>
            <a:ext cx="1000584" cy="31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67" b="0" i="0" u="none" strike="noStrike" cap="none">
                <a:solidFill>
                  <a:schemeClr val="lt1"/>
                </a:solidFill>
                <a:latin typeface="Calibri"/>
                <a:ea typeface="Calibri"/>
                <a:cs typeface="Calibri"/>
                <a:sym typeface="Calibri"/>
              </a:rPr>
              <a:t>40 km</a:t>
            </a:r>
            <a:endParaRPr/>
          </a:p>
        </p:txBody>
      </p:sp>
      <p:sp>
        <p:nvSpPr>
          <p:cNvPr id="4" name="Rectangle 3">
            <a:extLst>
              <a:ext uri="{FF2B5EF4-FFF2-40B4-BE49-F238E27FC236}">
                <a16:creationId xmlns:a16="http://schemas.microsoft.com/office/drawing/2014/main" id="{C67D088B-9DD6-4C67-96DD-3CB54BF25BF5}"/>
              </a:ext>
            </a:extLst>
          </p:cNvPr>
          <p:cNvSpPr/>
          <p:nvPr/>
        </p:nvSpPr>
        <p:spPr>
          <a:xfrm>
            <a:off x="3617843" y="154014"/>
            <a:ext cx="8478079" cy="553998"/>
          </a:xfrm>
          <a:prstGeom prst="rect">
            <a:avLst/>
          </a:prstGeom>
        </p:spPr>
        <p:txBody>
          <a:bodyPr wrap="square">
            <a:spAutoFit/>
          </a:bodyPr>
          <a:lstStyle/>
          <a:p>
            <a:r>
              <a:rPr lang="en-US" sz="1000" dirty="0"/>
              <a:t>See a True Color MODIS image from 31 Jan 2022 </a:t>
            </a:r>
          </a:p>
          <a:p>
            <a:r>
              <a:rPr lang="en-US" sz="1000" dirty="0"/>
              <a:t>https://worldview.earthdata.nasa.gov/?v=-84.02631447225245,40.866,</a:t>
            </a:r>
          </a:p>
          <a:p>
            <a:r>
              <a:rPr lang="en-US" sz="1000" dirty="0"/>
              <a:t>-79.04768552774756,43.24900000000001&amp;l=MODIS_Aqua_CorrectedReflectance_TrueColor&amp;lg=true&amp;t=2022-01-31-T22%3A37%3A51Z</a:t>
            </a:r>
          </a:p>
        </p:txBody>
      </p:sp>
      <p:pic>
        <p:nvPicPr>
          <p:cNvPr id="2" name="Recorded Sound">
            <a:hlinkClick r:id="" action="ppaction://media"/>
            <a:extLst>
              <a:ext uri="{FF2B5EF4-FFF2-40B4-BE49-F238E27FC236}">
                <a16:creationId xmlns:a16="http://schemas.microsoft.com/office/drawing/2014/main" id="{D5F2AB0F-4521-4E83-973B-8761511A004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558774120"/>
      </p:ext>
    </p:extLst>
  </p:cSld>
  <p:clrMapOvr>
    <a:masterClrMapping/>
  </p:clrMapOvr>
  <mc:AlternateContent xmlns:mc="http://schemas.openxmlformats.org/markup-compatibility/2006" xmlns:p14="http://schemas.microsoft.com/office/powerpoint/2010/main">
    <mc:Choice Requires="p14">
      <p:transition spd="slow" p14:dur="2000" advTm="22108"/>
    </mc:Choice>
    <mc:Fallback xmlns="">
      <p:transition spd="slow" advTm="22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3" objId="2"/>
        <p14:stopEvt time="22108"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7"/>
          <p:cNvSpPr txBox="1">
            <a:spLocks noGrp="1"/>
          </p:cNvSpPr>
          <p:nvPr>
            <p:ph type="body" idx="1"/>
          </p:nvPr>
        </p:nvSpPr>
        <p:spPr>
          <a:xfrm>
            <a:off x="372675" y="1106500"/>
            <a:ext cx="3526500" cy="46002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2800"/>
              <a:buNone/>
            </a:pPr>
            <a:r>
              <a:rPr lang="en-US" sz="2400" b="1" cap="small">
                <a:latin typeface="Arial Narrow"/>
                <a:ea typeface="Arial Narrow"/>
                <a:cs typeface="Arial Narrow"/>
                <a:sym typeface="Arial Narrow"/>
              </a:rPr>
              <a:t>Oceanic</a:t>
            </a:r>
            <a:endParaRPr sz="2400" cap="small">
              <a:latin typeface="Arial Narrow"/>
              <a:ea typeface="Arial Narrow"/>
              <a:cs typeface="Arial Narrow"/>
              <a:sym typeface="Arial Narrow"/>
            </a:endParaRPr>
          </a:p>
          <a:p>
            <a:pPr marL="342900" lvl="1" indent="0" algn="l" rtl="0">
              <a:lnSpc>
                <a:spcPct val="110000"/>
              </a:lnSpc>
              <a:spcBef>
                <a:spcPts val="400"/>
              </a:spcBef>
              <a:spcAft>
                <a:spcPts val="0"/>
              </a:spcAft>
              <a:buClr>
                <a:schemeClr val="dk1"/>
              </a:buClr>
              <a:buSzPts val="2400"/>
              <a:buNone/>
            </a:pPr>
            <a:r>
              <a:rPr lang="en-US" sz="2000" b="1">
                <a:latin typeface="Arial Narrow"/>
                <a:ea typeface="Arial Narrow"/>
                <a:cs typeface="Arial Narrow"/>
                <a:sym typeface="Arial Narrow"/>
              </a:rPr>
              <a:t>Surface Waves</a:t>
            </a:r>
            <a:r>
              <a:rPr lang="en-US" sz="2000">
                <a:latin typeface="Arial Narrow"/>
                <a:ea typeface="Arial Narrow"/>
                <a:cs typeface="Arial Narrow"/>
                <a:sym typeface="Arial Narrow"/>
              </a:rPr>
              <a:t> </a:t>
            </a:r>
            <a:endParaRPr>
              <a:latin typeface="Calibri"/>
              <a:ea typeface="Calibri"/>
              <a:cs typeface="Calibri"/>
              <a:sym typeface="Calibri"/>
            </a:endParaRPr>
          </a:p>
          <a:p>
            <a:pPr marL="573088" lvl="2" indent="-127000" algn="l" rtl="0">
              <a:lnSpc>
                <a:spcPct val="110000"/>
              </a:lnSpc>
              <a:spcBef>
                <a:spcPts val="400"/>
              </a:spcBef>
              <a:spcAft>
                <a:spcPts val="0"/>
              </a:spcAft>
              <a:buClr>
                <a:schemeClr val="dk1"/>
              </a:buClr>
              <a:buSzPts val="2000"/>
              <a:buChar char="•"/>
            </a:pPr>
            <a:r>
              <a:rPr lang="en-US" sz="1600">
                <a:latin typeface="Arial Narrow"/>
                <a:ea typeface="Arial Narrow"/>
                <a:cs typeface="Arial Narrow"/>
                <a:sym typeface="Arial Narrow"/>
              </a:rPr>
              <a:t> Significant Wave Height</a:t>
            </a:r>
            <a:endParaRPr>
              <a:latin typeface="Calibri"/>
              <a:ea typeface="Calibri"/>
              <a:cs typeface="Calibri"/>
              <a:sym typeface="Calibri"/>
            </a:endParaRPr>
          </a:p>
          <a:p>
            <a:pPr marL="573088" lvl="2" indent="-127000" algn="l" rtl="0">
              <a:lnSpc>
                <a:spcPct val="110000"/>
              </a:lnSpc>
              <a:spcBef>
                <a:spcPts val="400"/>
              </a:spcBef>
              <a:spcAft>
                <a:spcPts val="0"/>
              </a:spcAft>
              <a:buClr>
                <a:schemeClr val="dk1"/>
              </a:buClr>
              <a:buSzPts val="2000"/>
              <a:buChar char="•"/>
            </a:pPr>
            <a:r>
              <a:rPr lang="en-US" sz="1600">
                <a:latin typeface="Arial Narrow"/>
                <a:ea typeface="Arial Narrow"/>
                <a:cs typeface="Arial Narrow"/>
                <a:sym typeface="Arial Narrow"/>
              </a:rPr>
              <a:t> Wave Spectra</a:t>
            </a:r>
            <a:endParaRPr sz="1600">
              <a:latin typeface="Arial Narrow"/>
              <a:ea typeface="Arial Narrow"/>
              <a:cs typeface="Arial Narrow"/>
              <a:sym typeface="Arial Narrow"/>
            </a:endParaRPr>
          </a:p>
          <a:p>
            <a:pPr marL="342900" lvl="0" indent="0" algn="l" rtl="0">
              <a:lnSpc>
                <a:spcPct val="110000"/>
              </a:lnSpc>
              <a:spcBef>
                <a:spcPts val="1000"/>
              </a:spcBef>
              <a:spcAft>
                <a:spcPts val="0"/>
              </a:spcAft>
              <a:buClr>
                <a:schemeClr val="dk1"/>
              </a:buClr>
              <a:buSzPts val="2500"/>
              <a:buNone/>
            </a:pPr>
            <a:r>
              <a:rPr lang="en-US" sz="2000" b="1">
                <a:latin typeface="Arial Narrow"/>
                <a:ea typeface="Arial Narrow"/>
                <a:cs typeface="Arial Narrow"/>
                <a:sym typeface="Arial Narrow"/>
              </a:rPr>
              <a:t>Surfactants (Biogenic Slicks,    </a:t>
            </a:r>
            <a:endParaRPr sz="2000" b="1">
              <a:latin typeface="Arial Narrow"/>
              <a:ea typeface="Arial Narrow"/>
              <a:cs typeface="Arial Narrow"/>
              <a:sym typeface="Arial Narrow"/>
            </a:endParaRPr>
          </a:p>
          <a:p>
            <a:pPr marL="342900" lvl="0" indent="0" algn="l" rtl="0">
              <a:lnSpc>
                <a:spcPct val="110000"/>
              </a:lnSpc>
              <a:spcBef>
                <a:spcPts val="0"/>
              </a:spcBef>
              <a:spcAft>
                <a:spcPts val="0"/>
              </a:spcAft>
              <a:buClr>
                <a:schemeClr val="dk1"/>
              </a:buClr>
              <a:buSzPts val="2500"/>
              <a:buNone/>
            </a:pPr>
            <a:r>
              <a:rPr lang="en-US" sz="2000" b="1">
                <a:latin typeface="Arial Narrow"/>
                <a:ea typeface="Arial Narrow"/>
                <a:cs typeface="Arial Narrow"/>
                <a:sym typeface="Arial Narrow"/>
              </a:rPr>
              <a:t>                       Oil Seeps)</a:t>
            </a:r>
            <a:endParaRPr sz="2000" b="1">
              <a:latin typeface="Arial Narrow"/>
              <a:ea typeface="Arial Narrow"/>
              <a:cs typeface="Arial Narrow"/>
              <a:sym typeface="Arial Narrow"/>
            </a:endParaRPr>
          </a:p>
          <a:p>
            <a:pPr marL="342900" lvl="0" indent="0" algn="l" rtl="0">
              <a:lnSpc>
                <a:spcPct val="110000"/>
              </a:lnSpc>
              <a:spcBef>
                <a:spcPts val="1000"/>
              </a:spcBef>
              <a:spcAft>
                <a:spcPts val="0"/>
              </a:spcAft>
              <a:buSzPts val="2500"/>
              <a:buNone/>
            </a:pPr>
            <a:r>
              <a:rPr lang="en-US" sz="2000" b="1">
                <a:latin typeface="Arial Narrow"/>
                <a:ea typeface="Arial Narrow"/>
                <a:cs typeface="Arial Narrow"/>
                <a:sym typeface="Arial Narrow"/>
              </a:rPr>
              <a:t>Sea Ice</a:t>
            </a:r>
            <a:endParaRPr sz="2000">
              <a:latin typeface="Arial Narrow"/>
              <a:ea typeface="Arial Narrow"/>
              <a:cs typeface="Arial Narrow"/>
              <a:sym typeface="Arial Narrow"/>
            </a:endParaRPr>
          </a:p>
          <a:p>
            <a:pPr marL="3429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Internal Waves</a:t>
            </a:r>
            <a:endParaRPr sz="2000" b="1">
              <a:latin typeface="Arial Narrow"/>
              <a:ea typeface="Arial Narrow"/>
              <a:cs typeface="Arial Narrow"/>
              <a:sym typeface="Arial Narrow"/>
            </a:endParaRPr>
          </a:p>
          <a:p>
            <a:pPr marL="3429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Currents and Fronts</a:t>
            </a:r>
            <a:endParaRPr sz="2000" b="1">
              <a:latin typeface="Arial Narrow"/>
              <a:ea typeface="Arial Narrow"/>
              <a:cs typeface="Arial Narrow"/>
              <a:sym typeface="Arial Narrow"/>
            </a:endParaRPr>
          </a:p>
          <a:p>
            <a:pPr marL="3429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Eddies</a:t>
            </a:r>
            <a:endParaRPr sz="2000" b="1">
              <a:latin typeface="Arial Narrow"/>
              <a:ea typeface="Arial Narrow"/>
              <a:cs typeface="Arial Narrow"/>
              <a:sym typeface="Arial Narrow"/>
            </a:endParaRPr>
          </a:p>
          <a:p>
            <a:pPr marL="3429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Upwelling</a:t>
            </a:r>
            <a:endParaRPr sz="2000" b="1">
              <a:latin typeface="Arial Narrow"/>
              <a:ea typeface="Arial Narrow"/>
              <a:cs typeface="Arial Narrow"/>
              <a:sym typeface="Arial Narrow"/>
            </a:endParaRPr>
          </a:p>
          <a:p>
            <a:pPr marL="342900" lvl="1" indent="0" algn="l" rtl="0">
              <a:lnSpc>
                <a:spcPct val="110000"/>
              </a:lnSpc>
              <a:spcBef>
                <a:spcPts val="600"/>
              </a:spcBef>
              <a:spcAft>
                <a:spcPts val="1000"/>
              </a:spcAft>
              <a:buClr>
                <a:schemeClr val="dk1"/>
              </a:buClr>
              <a:buSzPts val="2400"/>
              <a:buNone/>
            </a:pPr>
            <a:r>
              <a:rPr lang="en-US" sz="2000" b="1">
                <a:latin typeface="Arial Narrow"/>
                <a:ea typeface="Arial Narrow"/>
                <a:cs typeface="Arial Narrow"/>
                <a:sym typeface="Arial Narrow"/>
              </a:rPr>
              <a:t>Underwater Topography</a:t>
            </a:r>
            <a:endParaRPr sz="2000" b="1">
              <a:latin typeface="Arial Narrow"/>
              <a:ea typeface="Arial Narrow"/>
              <a:cs typeface="Arial Narrow"/>
              <a:sym typeface="Arial Narrow"/>
            </a:endParaRPr>
          </a:p>
        </p:txBody>
      </p:sp>
      <p:sp>
        <p:nvSpPr>
          <p:cNvPr id="132" name="Google Shape;132;p27"/>
          <p:cNvSpPr txBox="1">
            <a:spLocks noGrp="1"/>
          </p:cNvSpPr>
          <p:nvPr>
            <p:ph type="body" idx="2"/>
          </p:nvPr>
        </p:nvSpPr>
        <p:spPr>
          <a:xfrm>
            <a:off x="4250028" y="1106500"/>
            <a:ext cx="4217400" cy="50403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2800"/>
              <a:buNone/>
            </a:pPr>
            <a:r>
              <a:rPr lang="en-US" sz="2400" b="1" cap="small">
                <a:latin typeface="Arial Narrow"/>
                <a:ea typeface="Arial Narrow"/>
                <a:cs typeface="Arial Narrow"/>
                <a:sym typeface="Arial Narrow"/>
              </a:rPr>
              <a:t>Atmospheric</a:t>
            </a:r>
            <a:endParaRPr sz="2400" cap="small">
              <a:latin typeface="Arial Narrow"/>
              <a:ea typeface="Arial Narrow"/>
              <a:cs typeface="Arial Narrow"/>
              <a:sym typeface="Arial Narrow"/>
            </a:endParaRPr>
          </a:p>
          <a:p>
            <a:pPr marL="4318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Surface Wind</a:t>
            </a:r>
            <a:endParaRPr sz="2000" b="1">
              <a:latin typeface="Arial Narrow"/>
              <a:ea typeface="Arial Narrow"/>
              <a:cs typeface="Arial Narrow"/>
              <a:sym typeface="Arial Narrow"/>
            </a:endParaRPr>
          </a:p>
          <a:p>
            <a:pPr marL="4318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Convection Cells / Rolls</a:t>
            </a:r>
            <a:endParaRPr sz="2000" b="1">
              <a:latin typeface="Arial Narrow"/>
              <a:ea typeface="Arial Narrow"/>
              <a:cs typeface="Arial Narrow"/>
              <a:sym typeface="Arial Narrow"/>
            </a:endParaRPr>
          </a:p>
          <a:p>
            <a:pPr marL="4318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Storm Systems </a:t>
            </a:r>
            <a:endParaRPr sz="2000" b="1">
              <a:latin typeface="Arial Narrow"/>
              <a:ea typeface="Arial Narrow"/>
              <a:cs typeface="Arial Narrow"/>
              <a:sym typeface="Arial Narrow"/>
            </a:endParaRPr>
          </a:p>
          <a:p>
            <a:pPr marL="4318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Vortex Streets</a:t>
            </a:r>
            <a:endParaRPr sz="2000" b="1">
              <a:latin typeface="Arial Narrow"/>
              <a:ea typeface="Arial Narrow"/>
              <a:cs typeface="Arial Narrow"/>
              <a:sym typeface="Arial Narrow"/>
            </a:endParaRPr>
          </a:p>
          <a:p>
            <a:pPr marL="4318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Gravity Waves</a:t>
            </a:r>
            <a:endParaRPr sz="2000" b="1">
              <a:latin typeface="Arial Narrow"/>
              <a:ea typeface="Arial Narrow"/>
              <a:cs typeface="Arial Narrow"/>
              <a:sym typeface="Arial Narrow"/>
            </a:endParaRPr>
          </a:p>
          <a:p>
            <a:pPr marL="4318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Rain Cells / Thunderstorms</a:t>
            </a:r>
            <a:endParaRPr sz="2000" b="1">
              <a:latin typeface="Arial Narrow"/>
              <a:ea typeface="Arial Narrow"/>
              <a:cs typeface="Arial Narrow"/>
              <a:sym typeface="Arial Narrow"/>
            </a:endParaRPr>
          </a:p>
          <a:p>
            <a:pPr marL="0" marR="0" lvl="0" indent="0" algn="l" rtl="0">
              <a:lnSpc>
                <a:spcPct val="110000"/>
              </a:lnSpc>
              <a:spcBef>
                <a:spcPts val="1200"/>
              </a:spcBef>
              <a:spcAft>
                <a:spcPts val="0"/>
              </a:spcAft>
              <a:buClr>
                <a:srgbClr val="000000"/>
              </a:buClr>
              <a:buSzPts val="2800"/>
              <a:buFont typeface="Arial"/>
              <a:buNone/>
            </a:pPr>
            <a:r>
              <a:rPr lang="en-US" sz="2400" b="1" i="0" u="none" strike="noStrike" cap="small">
                <a:solidFill>
                  <a:schemeClr val="dk1"/>
                </a:solidFill>
                <a:latin typeface="Arial Narrow"/>
                <a:ea typeface="Arial Narrow"/>
                <a:cs typeface="Arial Narrow"/>
                <a:sym typeface="Arial Narrow"/>
              </a:rPr>
              <a:t>Anthropogenic</a:t>
            </a:r>
            <a:endParaRPr sz="2400" b="0" i="0" u="none" strike="noStrike" cap="small">
              <a:solidFill>
                <a:srgbClr val="000000"/>
              </a:solidFill>
              <a:latin typeface="Arial Narrow"/>
              <a:ea typeface="Arial Narrow"/>
              <a:cs typeface="Arial Narrow"/>
              <a:sym typeface="Arial Narrow"/>
            </a:endParaRPr>
          </a:p>
          <a:p>
            <a:pPr marL="431800" marR="0" lvl="1" indent="0" algn="l" rtl="0">
              <a:lnSpc>
                <a:spcPct val="110000"/>
              </a:lnSpc>
              <a:spcBef>
                <a:spcPts val="600"/>
              </a:spcBef>
              <a:spcAft>
                <a:spcPts val="0"/>
              </a:spcAft>
              <a:buClr>
                <a:schemeClr val="dk1"/>
              </a:buClr>
              <a:buSzPts val="2400"/>
              <a:buNone/>
            </a:pPr>
            <a:r>
              <a:rPr lang="en-US" sz="2000" b="1" i="0" u="none" strike="noStrike" cap="none">
                <a:solidFill>
                  <a:schemeClr val="dk1"/>
                </a:solidFill>
                <a:latin typeface="Arial Narrow"/>
                <a:ea typeface="Arial Narrow"/>
                <a:cs typeface="Arial Narrow"/>
                <a:sym typeface="Arial Narrow"/>
              </a:rPr>
              <a:t>Hard Targets (Ships/Oil Platforms)</a:t>
            </a:r>
            <a:endParaRPr sz="2000" b="1">
              <a:latin typeface="Arial Narrow"/>
              <a:ea typeface="Arial Narrow"/>
              <a:cs typeface="Arial Narrow"/>
              <a:sym typeface="Arial Narrow"/>
            </a:endParaRPr>
          </a:p>
          <a:p>
            <a:pPr marL="431800" marR="0" lvl="1" indent="0" algn="l" rtl="0">
              <a:lnSpc>
                <a:spcPct val="110000"/>
              </a:lnSpc>
              <a:spcBef>
                <a:spcPts val="600"/>
              </a:spcBef>
              <a:spcAft>
                <a:spcPts val="0"/>
              </a:spcAft>
              <a:buClr>
                <a:schemeClr val="dk1"/>
              </a:buClr>
              <a:buSzPts val="2400"/>
              <a:buNone/>
            </a:pPr>
            <a:r>
              <a:rPr lang="en-US" sz="2000" b="1" i="0" u="none" strike="noStrike" cap="none">
                <a:solidFill>
                  <a:schemeClr val="dk1"/>
                </a:solidFill>
                <a:latin typeface="Arial Narrow"/>
                <a:ea typeface="Arial Narrow"/>
                <a:cs typeface="Arial Narrow"/>
                <a:sym typeface="Arial Narrow"/>
              </a:rPr>
              <a:t>Ship Wakes</a:t>
            </a:r>
            <a:endParaRPr sz="2000" b="1" i="0" u="none" strike="noStrike" cap="none">
              <a:solidFill>
                <a:srgbClr val="262626"/>
              </a:solidFill>
              <a:latin typeface="Arial Narrow"/>
              <a:ea typeface="Arial Narrow"/>
              <a:cs typeface="Arial Narrow"/>
              <a:sym typeface="Arial Narrow"/>
            </a:endParaRPr>
          </a:p>
          <a:p>
            <a:pPr marL="431800" marR="0" lvl="1" indent="0" algn="l" rtl="0">
              <a:lnSpc>
                <a:spcPct val="110000"/>
              </a:lnSpc>
              <a:spcBef>
                <a:spcPts val="600"/>
              </a:spcBef>
              <a:spcAft>
                <a:spcPts val="0"/>
              </a:spcAft>
              <a:buClr>
                <a:schemeClr val="dk1"/>
              </a:buClr>
              <a:buSzPts val="2400"/>
              <a:buNone/>
            </a:pPr>
            <a:r>
              <a:rPr lang="en-US" sz="2000" b="1" i="0" u="none" strike="noStrike" cap="none">
                <a:solidFill>
                  <a:schemeClr val="dk1"/>
                </a:solidFill>
                <a:latin typeface="Arial Narrow"/>
                <a:ea typeface="Arial Narrow"/>
                <a:cs typeface="Arial Narrow"/>
                <a:sym typeface="Arial Narrow"/>
              </a:rPr>
              <a:t>Pollution (Oil Spills)</a:t>
            </a:r>
            <a:endParaRPr b="1">
              <a:latin typeface="Arial Narrow"/>
              <a:ea typeface="Arial Narrow"/>
              <a:cs typeface="Arial Narrow"/>
              <a:sym typeface="Arial Narrow"/>
            </a:endParaRPr>
          </a:p>
        </p:txBody>
      </p:sp>
      <p:sp>
        <p:nvSpPr>
          <p:cNvPr id="133" name="Google Shape;133;p27"/>
          <p:cNvSpPr txBox="1">
            <a:spLocks noGrp="1"/>
          </p:cNvSpPr>
          <p:nvPr>
            <p:ph type="title"/>
          </p:nvPr>
        </p:nvSpPr>
        <p:spPr>
          <a:xfrm>
            <a:off x="528298" y="11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a:buNone/>
            </a:pPr>
            <a:r>
              <a:rPr lang="en-US">
                <a:latin typeface="Arial Narrow"/>
                <a:ea typeface="Arial Narrow"/>
                <a:cs typeface="Arial Narrow"/>
                <a:sym typeface="Arial Narrow"/>
              </a:rPr>
              <a:t>What can be detected by SAR?</a:t>
            </a:r>
            <a:endParaRPr/>
          </a:p>
        </p:txBody>
      </p:sp>
      <p:sp>
        <p:nvSpPr>
          <p:cNvPr id="134" name="Google Shape;134;p27"/>
          <p:cNvSpPr txBox="1">
            <a:spLocks noGrp="1"/>
          </p:cNvSpPr>
          <p:nvPr>
            <p:ph type="body" idx="2"/>
          </p:nvPr>
        </p:nvSpPr>
        <p:spPr>
          <a:xfrm>
            <a:off x="7971853" y="1138200"/>
            <a:ext cx="4217400" cy="50403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2800"/>
              <a:buNone/>
            </a:pPr>
            <a:r>
              <a:rPr lang="en-US" sz="2400" b="1" cap="small">
                <a:latin typeface="Arial Narrow"/>
                <a:ea typeface="Arial Narrow"/>
                <a:cs typeface="Arial Narrow"/>
                <a:sym typeface="Arial Narrow"/>
              </a:rPr>
              <a:t>Coastal / Land</a:t>
            </a:r>
            <a:endParaRPr sz="2400" cap="small">
              <a:latin typeface="Arial Narrow"/>
              <a:ea typeface="Arial Narrow"/>
              <a:cs typeface="Arial Narrow"/>
              <a:sym typeface="Arial Narrow"/>
            </a:endParaRPr>
          </a:p>
          <a:p>
            <a:pPr marL="4318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Flooding and Inundation</a:t>
            </a:r>
            <a:endParaRPr sz="2000" b="1">
              <a:latin typeface="Arial Narrow"/>
              <a:ea typeface="Arial Narrow"/>
              <a:cs typeface="Arial Narrow"/>
              <a:sym typeface="Arial Narrow"/>
            </a:endParaRPr>
          </a:p>
          <a:p>
            <a:pPr marL="4318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Shorelines</a:t>
            </a:r>
            <a:endParaRPr sz="2000" b="1">
              <a:latin typeface="Arial Narrow"/>
              <a:ea typeface="Arial Narrow"/>
              <a:cs typeface="Arial Narrow"/>
              <a:sym typeface="Arial Narrow"/>
            </a:endParaRPr>
          </a:p>
          <a:p>
            <a:pPr marL="4318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Land Use</a:t>
            </a:r>
            <a:endParaRPr sz="2000" b="1">
              <a:latin typeface="Arial Narrow"/>
              <a:ea typeface="Arial Narrow"/>
              <a:cs typeface="Arial Narrow"/>
              <a:sym typeface="Arial Narrow"/>
            </a:endParaRPr>
          </a:p>
          <a:p>
            <a:pPr marL="4318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Land Deformation (interferometry)</a:t>
            </a:r>
            <a:endParaRPr sz="2000" b="1">
              <a:latin typeface="Arial Narrow"/>
              <a:ea typeface="Arial Narrow"/>
              <a:cs typeface="Arial Narrow"/>
              <a:sym typeface="Arial Narrow"/>
            </a:endParaRPr>
          </a:p>
          <a:p>
            <a:pPr marL="431800" lvl="1" indent="0" algn="l" rtl="0">
              <a:lnSpc>
                <a:spcPct val="110000"/>
              </a:lnSpc>
              <a:spcBef>
                <a:spcPts val="600"/>
              </a:spcBef>
              <a:spcAft>
                <a:spcPts val="0"/>
              </a:spcAft>
              <a:buClr>
                <a:schemeClr val="dk1"/>
              </a:buClr>
              <a:buSzPts val="2400"/>
              <a:buNone/>
            </a:pPr>
            <a:r>
              <a:rPr lang="en-US" sz="2000" b="1">
                <a:latin typeface="Arial Narrow"/>
                <a:ea typeface="Arial Narrow"/>
                <a:cs typeface="Arial Narrow"/>
                <a:sym typeface="Arial Narrow"/>
              </a:rPr>
              <a:t>Burn Scar Identification</a:t>
            </a:r>
            <a:endParaRPr sz="2000" b="1">
              <a:latin typeface="Arial Narrow"/>
              <a:ea typeface="Arial Narrow"/>
              <a:cs typeface="Arial Narrow"/>
              <a:sym typeface="Arial Narrow"/>
            </a:endParaRPr>
          </a:p>
        </p:txBody>
      </p:sp>
      <p:sp>
        <p:nvSpPr>
          <p:cNvPr id="135" name="Google Shape;135;p27"/>
          <p:cNvSpPr txBox="1"/>
          <p:nvPr/>
        </p:nvSpPr>
        <p:spPr>
          <a:xfrm>
            <a:off x="8519875" y="5949250"/>
            <a:ext cx="3526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libri"/>
                <a:ea typeface="Calibri"/>
                <a:cs typeface="Calibri"/>
                <a:sym typeface="Calibri"/>
              </a:rPr>
              <a:t>…there are many other applications</a:t>
            </a:r>
            <a:endParaRPr sz="1600" b="0" i="0" u="none" strike="noStrike" cap="none">
              <a:solidFill>
                <a:srgbClr val="000000"/>
              </a:solidFill>
              <a:latin typeface="Calibri"/>
              <a:ea typeface="Calibri"/>
              <a:cs typeface="Calibri"/>
              <a:sym typeface="Calibri"/>
            </a:endParaRPr>
          </a:p>
        </p:txBody>
      </p:sp>
      <p:pic>
        <p:nvPicPr>
          <p:cNvPr id="136" name="Google Shape;136;p27"/>
          <p:cNvPicPr preferRelativeResize="0"/>
          <p:nvPr/>
        </p:nvPicPr>
        <p:blipFill rotWithShape="1">
          <a:blip r:embed="rId7">
            <a:alphaModFix/>
          </a:blip>
          <a:srcRect/>
          <a:stretch/>
        </p:blipFill>
        <p:spPr>
          <a:xfrm>
            <a:off x="11430000" y="6096000"/>
            <a:ext cx="609600" cy="609600"/>
          </a:xfrm>
          <a:prstGeom prst="rect">
            <a:avLst/>
          </a:prstGeom>
          <a:noFill/>
          <a:ln>
            <a:noFill/>
          </a:ln>
        </p:spPr>
      </p:pic>
      <p:pic>
        <p:nvPicPr>
          <p:cNvPr id="2" name="Recorded Sound">
            <a:hlinkClick r:id="" action="ppaction://media"/>
            <a:extLst>
              <a:ext uri="{FF2B5EF4-FFF2-40B4-BE49-F238E27FC236}">
                <a16:creationId xmlns:a16="http://schemas.microsoft.com/office/drawing/2014/main" id="{79671DCB-911F-4F0B-8F67-5C1EBE2DF72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pic>
        <p:nvPicPr>
          <p:cNvPr id="3" name="Recorded Sound">
            <a:hlinkClick r:id="" action="ppaction://media"/>
            <a:extLst>
              <a:ext uri="{FF2B5EF4-FFF2-40B4-BE49-F238E27FC236}">
                <a16:creationId xmlns:a16="http://schemas.microsoft.com/office/drawing/2014/main" id="{E1199E62-EB1C-4A31-946E-5CE1A5EB0C4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210"/>
    </mc:Choice>
    <mc:Fallback xmlns="">
      <p:transition spd="slow" advTm="40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1"/>
                                        <p:tgtEl>
                                          <p:spTgt spid="136"/>
                                        </p:tgtEl>
                                      </p:cBhvr>
                                    </p:animEffect>
                                  </p:childTnLst>
                                </p:cTn>
                              </p:par>
                            </p:childTnLst>
                          </p:cTn>
                        </p:par>
                        <p:par>
                          <p:cTn id="8" fill="hold">
                            <p:stCondLst>
                              <p:cond delay="0"/>
                            </p:stCondLst>
                            <p:childTnLst>
                              <p:par>
                                <p:cTn id="9" presetID="1" presetClass="mediacall" presetSubtype="0" fill="hold" nodeType="afterEffect">
                                  <p:stCondLst>
                                    <p:cond delay="0"/>
                                  </p:stCondLst>
                                  <p:childTnLst>
                                    <p:cmd type="call" cmd="playFrom(0.0)">
                                      <p:cBhvr>
                                        <p:cTn id="10" dur="6942" fill="hold"/>
                                        <p:tgtEl>
                                          <p:spTgt spid="2"/>
                                        </p:tgtEl>
                                      </p:cBhvr>
                                    </p:cmd>
                                  </p:childTnLst>
                                </p:cTn>
                              </p:par>
                            </p:childTnLst>
                          </p:cTn>
                        </p:par>
                        <p:par>
                          <p:cTn id="11" fill="hold">
                            <p:stCondLst>
                              <p:cond delay="6942"/>
                            </p:stCondLst>
                            <p:childTnLst>
                              <p:par>
                                <p:cTn id="12" presetID="1" presetClass="mediacall" presetSubtype="0" fill="hold" nodeType="afterEffect">
                                  <p:stCondLst>
                                    <p:cond delay="0"/>
                                  </p:stCondLst>
                                  <p:childTnLst>
                                    <p:cmd type="call" cmd="playFrom(0.0)">
                                      <p:cBhvr>
                                        <p:cTn id="13" dur="37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2"/>
                </p:tgtEl>
              </p:cMediaNode>
            </p:audio>
            <p:audio>
              <p:cMediaNode vol="80000">
                <p:cTn id="15"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3" objId="2"/>
        <p14:playEvt time="6955" objId="3"/>
        <p14:stopEvt time="46213" objId="2"/>
        <p14:stopEvt time="46213" objId="3"/>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grpSp>
        <p:nvGrpSpPr>
          <p:cNvPr id="428" name="Google Shape;428;p50"/>
          <p:cNvGrpSpPr/>
          <p:nvPr/>
        </p:nvGrpSpPr>
        <p:grpSpPr>
          <a:xfrm>
            <a:off x="2477415" y="1007622"/>
            <a:ext cx="9714585" cy="5373175"/>
            <a:chOff x="929031" y="637280"/>
            <a:chExt cx="7285939" cy="4029881"/>
          </a:xfrm>
        </p:grpSpPr>
        <p:pic>
          <p:nvPicPr>
            <p:cNvPr id="429" name="Google Shape;429;p50"/>
            <p:cNvPicPr preferRelativeResize="0"/>
            <p:nvPr/>
          </p:nvPicPr>
          <p:blipFill rotWithShape="1">
            <a:blip r:embed="rId5">
              <a:alphaModFix/>
            </a:blip>
            <a:srcRect r="20319"/>
            <a:stretch/>
          </p:blipFill>
          <p:spPr>
            <a:xfrm>
              <a:off x="929031" y="637280"/>
              <a:ext cx="7285939" cy="4029881"/>
            </a:xfrm>
            <a:prstGeom prst="rect">
              <a:avLst/>
            </a:prstGeom>
            <a:noFill/>
            <a:ln>
              <a:noFill/>
            </a:ln>
          </p:spPr>
        </p:pic>
        <p:sp>
          <p:nvSpPr>
            <p:cNvPr id="430" name="Google Shape;430;p50"/>
            <p:cNvSpPr/>
            <p:nvPr/>
          </p:nvSpPr>
          <p:spPr>
            <a:xfrm>
              <a:off x="929031" y="637280"/>
              <a:ext cx="1668967" cy="2308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Calibri"/>
                  <a:ea typeface="Calibri"/>
                  <a:cs typeface="Calibri"/>
                  <a:sym typeface="Calibri"/>
                </a:rPr>
                <a:t>30 January 2022 23:23 UTC</a:t>
              </a:r>
              <a:endParaRPr/>
            </a:p>
          </p:txBody>
        </p:sp>
      </p:grpSp>
      <p:sp>
        <p:nvSpPr>
          <p:cNvPr id="431" name="Google Shape;431;p50"/>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dirty="0"/>
              <a:t>Ocean - Lake Ice 30 January 2022</a:t>
            </a:r>
            <a:br>
              <a:rPr lang="en-US" dirty="0"/>
            </a:br>
            <a:endParaRPr dirty="0"/>
          </a:p>
        </p:txBody>
      </p:sp>
      <p:sp>
        <p:nvSpPr>
          <p:cNvPr id="432" name="Google Shape;432;p50"/>
          <p:cNvSpPr txBox="1">
            <a:spLocks noGrp="1"/>
          </p:cNvSpPr>
          <p:nvPr>
            <p:ph type="body" idx="1"/>
          </p:nvPr>
        </p:nvSpPr>
        <p:spPr>
          <a:xfrm>
            <a:off x="90518" y="3614141"/>
            <a:ext cx="2280448" cy="1256112"/>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400"/>
              <a:buNone/>
            </a:pPr>
            <a:r>
              <a:rPr lang="en-US"/>
              <a:t>Ice covering Lake Erie</a:t>
            </a:r>
            <a:endParaRPr/>
          </a:p>
          <a:p>
            <a:pPr marL="1295346" lvl="1" indent="-253990" algn="l" rtl="0">
              <a:lnSpc>
                <a:spcPct val="90000"/>
              </a:lnSpc>
              <a:spcBef>
                <a:spcPts val="0"/>
              </a:spcBef>
              <a:spcAft>
                <a:spcPts val="0"/>
              </a:spcAft>
              <a:buSzPts val="2000"/>
              <a:buFont typeface="Arial"/>
              <a:buNone/>
            </a:pPr>
            <a:endParaRPr>
              <a:latin typeface="Calibri"/>
              <a:ea typeface="Calibri"/>
              <a:cs typeface="Calibri"/>
              <a:sym typeface="Calibri"/>
            </a:endParaRPr>
          </a:p>
        </p:txBody>
      </p:sp>
      <p:pic>
        <p:nvPicPr>
          <p:cNvPr id="433" name="Google Shape;433;p50" descr="https://www.star.nesdis.noaa.gov/socd/mecb/sar/AKDEMO_products/APL_winds/wind_images2/2022-01/S1A_ESA_2022_01_30_23_24_38_0696900278_082.18W_41.77N_VV_C5_GFS05CDF_map_level3.png"/>
          <p:cNvPicPr preferRelativeResize="0"/>
          <p:nvPr/>
        </p:nvPicPr>
        <p:blipFill rotWithShape="1">
          <a:blip r:embed="rId6">
            <a:alphaModFix/>
          </a:blip>
          <a:srcRect/>
          <a:stretch/>
        </p:blipFill>
        <p:spPr>
          <a:xfrm>
            <a:off x="777534" y="1007622"/>
            <a:ext cx="1428750" cy="1428750"/>
          </a:xfrm>
          <a:prstGeom prst="rect">
            <a:avLst/>
          </a:prstGeom>
          <a:noFill/>
          <a:ln>
            <a:noFill/>
          </a:ln>
        </p:spPr>
      </p:pic>
      <p:sp>
        <p:nvSpPr>
          <p:cNvPr id="434" name="Google Shape;434;p50"/>
          <p:cNvSpPr/>
          <p:nvPr/>
        </p:nvSpPr>
        <p:spPr>
          <a:xfrm>
            <a:off x="2654187" y="794383"/>
            <a:ext cx="8909331"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https://www.star.nesdis.noaa.gov/socd/mecb/sar/AKDEMO_products/APL_winds/wind_images2/2022-01/S1A_ESA_2022_01_30_23_24_38_0696900278_082.18W_41.77N_VV_C_nrcs.png</a:t>
            </a:r>
            <a:endParaRPr/>
          </a:p>
        </p:txBody>
      </p:sp>
      <p:sp>
        <p:nvSpPr>
          <p:cNvPr id="435" name="Google Shape;435;p50"/>
          <p:cNvSpPr txBox="1"/>
          <p:nvPr/>
        </p:nvSpPr>
        <p:spPr>
          <a:xfrm>
            <a:off x="1" y="2813447"/>
            <a:ext cx="2477414" cy="615553"/>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Sentinel-1 SAR VV Co-Pol NRCS </a:t>
            </a:r>
            <a:endParaRPr dirty="0"/>
          </a:p>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30 January 2022 23:23 UTC</a:t>
            </a:r>
            <a:endParaRPr sz="1400" b="0" i="0" u="none" strike="noStrike" cap="none" dirty="0">
              <a:solidFill>
                <a:srgbClr val="000000"/>
              </a:solidFill>
              <a:latin typeface="Calibri"/>
              <a:ea typeface="Calibri"/>
              <a:cs typeface="Calibri"/>
              <a:sym typeface="Calibri"/>
            </a:endParaRPr>
          </a:p>
        </p:txBody>
      </p:sp>
      <p:cxnSp>
        <p:nvCxnSpPr>
          <p:cNvPr id="436" name="Google Shape;436;p50"/>
          <p:cNvCxnSpPr/>
          <p:nvPr/>
        </p:nvCxnSpPr>
        <p:spPr>
          <a:xfrm>
            <a:off x="9856302" y="6002348"/>
            <a:ext cx="2108713" cy="0"/>
          </a:xfrm>
          <a:prstGeom prst="straightConnector1">
            <a:avLst/>
          </a:prstGeom>
          <a:noFill/>
          <a:ln w="63500" cap="flat" cmpd="sng">
            <a:solidFill>
              <a:schemeClr val="lt1"/>
            </a:solidFill>
            <a:prstDash val="solid"/>
            <a:round/>
            <a:headEnd type="none" w="sm" len="sm"/>
            <a:tailEnd type="none" w="sm" len="sm"/>
          </a:ln>
        </p:spPr>
      </p:cxnSp>
      <p:sp>
        <p:nvSpPr>
          <p:cNvPr id="437" name="Google Shape;437;p50"/>
          <p:cNvSpPr txBox="1"/>
          <p:nvPr/>
        </p:nvSpPr>
        <p:spPr>
          <a:xfrm>
            <a:off x="10410366" y="5677039"/>
            <a:ext cx="1000584" cy="31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67" b="0" i="0" u="none" strike="noStrike" cap="none">
                <a:solidFill>
                  <a:schemeClr val="lt1"/>
                </a:solidFill>
                <a:latin typeface="Calibri"/>
                <a:ea typeface="Calibri"/>
                <a:cs typeface="Calibri"/>
                <a:sym typeface="Calibri"/>
              </a:rPr>
              <a:t>40 km</a:t>
            </a:r>
            <a:endParaRPr/>
          </a:p>
        </p:txBody>
      </p:sp>
      <p:grpSp>
        <p:nvGrpSpPr>
          <p:cNvPr id="438" name="Google Shape;438;p50"/>
          <p:cNvGrpSpPr/>
          <p:nvPr/>
        </p:nvGrpSpPr>
        <p:grpSpPr>
          <a:xfrm>
            <a:off x="4942828" y="1161510"/>
            <a:ext cx="7237171" cy="4814554"/>
            <a:chOff x="467063" y="4850412"/>
            <a:chExt cx="7573117" cy="5038043"/>
          </a:xfrm>
        </p:grpSpPr>
        <p:sp>
          <p:nvSpPr>
            <p:cNvPr id="439" name="Google Shape;439;p50"/>
            <p:cNvSpPr/>
            <p:nvPr/>
          </p:nvSpPr>
          <p:spPr>
            <a:xfrm>
              <a:off x="467063" y="4850412"/>
              <a:ext cx="7573117" cy="50380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40" name="Google Shape;440;p50"/>
            <p:cNvPicPr preferRelativeResize="0"/>
            <p:nvPr/>
          </p:nvPicPr>
          <p:blipFill rotWithShape="1">
            <a:blip r:embed="rId7">
              <a:alphaModFix/>
            </a:blip>
            <a:srcRect/>
            <a:stretch/>
          </p:blipFill>
          <p:spPr>
            <a:xfrm>
              <a:off x="602371" y="5083433"/>
              <a:ext cx="7302500" cy="4572000"/>
            </a:xfrm>
            <a:prstGeom prst="rect">
              <a:avLst/>
            </a:prstGeom>
            <a:noFill/>
            <a:ln>
              <a:noFill/>
            </a:ln>
          </p:spPr>
        </p:pic>
      </p:grpSp>
      <p:cxnSp>
        <p:nvCxnSpPr>
          <p:cNvPr id="441" name="Google Shape;441;p50"/>
          <p:cNvCxnSpPr/>
          <p:nvPr/>
        </p:nvCxnSpPr>
        <p:spPr>
          <a:xfrm flipH="1">
            <a:off x="8417223" y="2594510"/>
            <a:ext cx="959872" cy="1118951"/>
          </a:xfrm>
          <a:prstGeom prst="straightConnector1">
            <a:avLst/>
          </a:prstGeom>
          <a:noFill/>
          <a:ln w="28575" cap="flat" cmpd="sng">
            <a:solidFill>
              <a:schemeClr val="lt1"/>
            </a:solidFill>
            <a:prstDash val="solid"/>
            <a:round/>
            <a:headEnd type="none" w="sm" len="sm"/>
            <a:tailEnd type="triangle" w="med" len="med"/>
          </a:ln>
        </p:spPr>
      </p:cxnSp>
      <p:sp>
        <p:nvSpPr>
          <p:cNvPr id="442" name="Google Shape;442;p50"/>
          <p:cNvSpPr txBox="1"/>
          <p:nvPr/>
        </p:nvSpPr>
        <p:spPr>
          <a:xfrm>
            <a:off x="8585051" y="2098447"/>
            <a:ext cx="158408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lt1"/>
                </a:solidFill>
                <a:latin typeface="Calibri"/>
                <a:ea typeface="Calibri"/>
                <a:cs typeface="Calibri"/>
                <a:sym typeface="Calibri"/>
              </a:rPr>
              <a:t>Ship Tracks</a:t>
            </a:r>
            <a:endParaRPr/>
          </a:p>
        </p:txBody>
      </p:sp>
      <p:sp>
        <p:nvSpPr>
          <p:cNvPr id="443" name="Google Shape;443;p50"/>
          <p:cNvSpPr/>
          <p:nvPr/>
        </p:nvSpPr>
        <p:spPr>
          <a:xfrm>
            <a:off x="2477414" y="3713461"/>
            <a:ext cx="1706167" cy="1077024"/>
          </a:xfrm>
          <a:prstGeom prst="rect">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Calibri"/>
              <a:ea typeface="Calibri"/>
              <a:cs typeface="Calibri"/>
              <a:sym typeface="Calibri"/>
            </a:endParaRPr>
          </a:p>
        </p:txBody>
      </p:sp>
      <p:pic>
        <p:nvPicPr>
          <p:cNvPr id="2" name="Recorded Sound">
            <a:hlinkClick r:id="" action="ppaction://media"/>
            <a:extLst>
              <a:ext uri="{FF2B5EF4-FFF2-40B4-BE49-F238E27FC236}">
                <a16:creationId xmlns:a16="http://schemas.microsoft.com/office/drawing/2014/main" id="{A65FB8CF-1522-4F0B-ADE4-789DB88D9E9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105"/>
    </mc:Choice>
    <mc:Fallback xmlns="">
      <p:transition spd="slow" advTm="21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34" objId="2"/>
        <p14:stopEvt time="21105" objId="2"/>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2" name="Picture 1">
            <a:extLst>
              <a:ext uri="{FF2B5EF4-FFF2-40B4-BE49-F238E27FC236}">
                <a16:creationId xmlns:a16="http://schemas.microsoft.com/office/drawing/2014/main" id="{E52CD8E3-8C64-4260-ADCC-60D709B76C0B}"/>
              </a:ext>
            </a:extLst>
          </p:cNvPr>
          <p:cNvPicPr>
            <a:picLocks noChangeAspect="1"/>
          </p:cNvPicPr>
          <p:nvPr/>
        </p:nvPicPr>
        <p:blipFill>
          <a:blip r:embed="rId5"/>
          <a:stretch>
            <a:fillRect/>
          </a:stretch>
        </p:blipFill>
        <p:spPr>
          <a:xfrm>
            <a:off x="6275577" y="109440"/>
            <a:ext cx="5877053" cy="6639119"/>
          </a:xfrm>
          <a:prstGeom prst="rect">
            <a:avLst/>
          </a:prstGeom>
        </p:spPr>
      </p:pic>
      <p:sp>
        <p:nvSpPr>
          <p:cNvPr id="513" name="Google Shape;513;p56"/>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Ocean and Atmosphere</a:t>
            </a:r>
            <a:endParaRPr/>
          </a:p>
        </p:txBody>
      </p:sp>
      <p:sp>
        <p:nvSpPr>
          <p:cNvPr id="514" name="Google Shape;514;p56"/>
          <p:cNvSpPr txBox="1">
            <a:spLocks noGrp="1"/>
          </p:cNvSpPr>
          <p:nvPr>
            <p:ph type="body" idx="1"/>
          </p:nvPr>
        </p:nvSpPr>
        <p:spPr>
          <a:xfrm>
            <a:off x="297522" y="4000662"/>
            <a:ext cx="5589562" cy="1107817"/>
          </a:xfrm>
          <a:prstGeom prst="rect">
            <a:avLst/>
          </a:prstGeom>
          <a:noFill/>
          <a:ln>
            <a:noFill/>
          </a:ln>
        </p:spPr>
        <p:txBody>
          <a:bodyPr spcFirstLastPara="1" wrap="square" lIns="0" tIns="0" rIns="0" bIns="0" anchor="t" anchorCtr="0">
            <a:noAutofit/>
          </a:bodyPr>
          <a:lstStyle/>
          <a:p>
            <a:pPr marL="114300" marR="0" lvl="0" indent="0" algn="l" rtl="0">
              <a:lnSpc>
                <a:spcPct val="90000"/>
              </a:lnSpc>
              <a:spcBef>
                <a:spcPts val="0"/>
              </a:spcBef>
              <a:spcAft>
                <a:spcPts val="0"/>
              </a:spcAft>
              <a:buClr>
                <a:schemeClr val="dk1"/>
              </a:buClr>
              <a:buSzPts val="1400"/>
              <a:buNone/>
            </a:pPr>
            <a:r>
              <a:rPr lang="en-US" dirty="0"/>
              <a:t>These signatures are the result of interactions between surface winds, sea surface temperature, and ocean currents</a:t>
            </a:r>
            <a:endParaRPr dirty="0"/>
          </a:p>
        </p:txBody>
      </p:sp>
      <p:sp>
        <p:nvSpPr>
          <p:cNvPr id="516" name="Google Shape;516;p56"/>
          <p:cNvSpPr/>
          <p:nvPr/>
        </p:nvSpPr>
        <p:spPr>
          <a:xfrm>
            <a:off x="179795" y="5299404"/>
            <a:ext cx="4592230" cy="70788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dirty="0">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https://www.star.nesdis.noaa.gov/socd/mecb/sar/AKDEMO_products/APL_winds/wind_images2/2023-02/S1A_ESA_2023_02_21_00_39_31_0730255171_097.04W_14.72N_VV_C_nrcs.png</a:t>
            </a:r>
            <a:endParaRPr dirty="0"/>
          </a:p>
          <a:p>
            <a:pPr marL="0" marR="0" lvl="0" indent="0" algn="l" rtl="0">
              <a:lnSpc>
                <a:spcPct val="100000"/>
              </a:lnSpc>
              <a:spcBef>
                <a:spcPts val="0"/>
              </a:spcBef>
              <a:spcAft>
                <a:spcPts val="0"/>
              </a:spcAft>
              <a:buNone/>
            </a:pPr>
            <a:r>
              <a:rPr lang="en-US" sz="800" b="0" i="0" u="sng" strike="noStrike" cap="none" dirty="0">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https://www.star.nesdis.noaa.gov/socd/mecb/sar/AKDEMO_products/APL_winds/wind_images2/2023-02/S1A_ESA_2023_02_21_00_39_04_0730255144_096.71W_13.09N_VV_C_nrcs.png</a:t>
            </a:r>
            <a:endParaRPr sz="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800" b="0" i="0" u="none" strike="noStrike" cap="none" dirty="0">
              <a:solidFill>
                <a:srgbClr val="000000"/>
              </a:solidFill>
              <a:latin typeface="Arial"/>
              <a:ea typeface="Arial"/>
              <a:cs typeface="Arial"/>
              <a:sym typeface="Arial"/>
            </a:endParaRPr>
          </a:p>
        </p:txBody>
      </p:sp>
      <p:sp>
        <p:nvSpPr>
          <p:cNvPr id="14" name="Google Shape;181;g19d289bb054_1_0">
            <a:extLst>
              <a:ext uri="{FF2B5EF4-FFF2-40B4-BE49-F238E27FC236}">
                <a16:creationId xmlns:a16="http://schemas.microsoft.com/office/drawing/2014/main" id="{0D085486-6A5F-4D53-BF28-BE896E9A8776}"/>
              </a:ext>
            </a:extLst>
          </p:cNvPr>
          <p:cNvSpPr txBox="1"/>
          <p:nvPr/>
        </p:nvSpPr>
        <p:spPr>
          <a:xfrm>
            <a:off x="208918" y="1097417"/>
            <a:ext cx="6096000" cy="3389275"/>
          </a:xfrm>
          <a:prstGeom prst="rect">
            <a:avLst/>
          </a:prstGeom>
          <a:noFill/>
          <a:ln>
            <a:noFill/>
          </a:ln>
        </p:spPr>
        <p:txBody>
          <a:bodyPr spcFirstLastPara="1" wrap="square" lIns="0" tIns="0" rIns="0" bIns="0" anchor="t" anchorCtr="0">
            <a:noAutofit/>
          </a:bodyPr>
          <a:lstStyle/>
          <a:p>
            <a:pPr marR="0" lvl="0" algn="l" rtl="0">
              <a:lnSpc>
                <a:spcPct val="90000"/>
              </a:lnSpc>
              <a:spcBef>
                <a:spcPts val="0"/>
              </a:spcBef>
              <a:spcAft>
                <a:spcPts val="0"/>
              </a:spcAft>
              <a:buClr>
                <a:schemeClr val="dk1"/>
              </a:buClr>
              <a:buSzPts val="1900"/>
              <a:buFont typeface="Arial"/>
              <a:buNone/>
            </a:pPr>
            <a:r>
              <a:rPr lang="en-US" sz="2000" b="0" i="0" u="none" strike="noStrike" cap="none" dirty="0">
                <a:solidFill>
                  <a:schemeClr val="dk1"/>
                </a:solidFill>
                <a:latin typeface="Calibri"/>
                <a:ea typeface="Calibri"/>
                <a:cs typeface="Calibri"/>
                <a:sym typeface="Calibri"/>
              </a:rPr>
              <a:t>And sometimes the image contain really complex collection of signatures…..</a:t>
            </a:r>
          </a:p>
          <a:p>
            <a:pPr marL="400050" marR="0" lvl="0" indent="-171450" algn="l" rtl="0">
              <a:lnSpc>
                <a:spcPct val="90000"/>
              </a:lnSpc>
              <a:spcBef>
                <a:spcPts val="0"/>
              </a:spcBef>
              <a:spcAft>
                <a:spcPts val="0"/>
              </a:spcAft>
              <a:buClr>
                <a:schemeClr val="dk1"/>
              </a:buClr>
              <a:buSzPts val="1900"/>
              <a:buFont typeface="Arial" panose="020B0604020202020204" pitchFamily="34" charset="0"/>
              <a:buChar char="•"/>
            </a:pPr>
            <a:r>
              <a:rPr lang="en-US" sz="2000" dirty="0">
                <a:solidFill>
                  <a:schemeClr val="dk1"/>
                </a:solidFill>
                <a:latin typeface="Calibri"/>
                <a:cs typeface="Calibri"/>
                <a:sym typeface="Calibri"/>
              </a:rPr>
              <a:t>Current Boundaries</a:t>
            </a:r>
          </a:p>
          <a:p>
            <a:pPr marL="400050" marR="0" lvl="0" indent="-171450" algn="l" rtl="0">
              <a:lnSpc>
                <a:spcPct val="90000"/>
              </a:lnSpc>
              <a:spcBef>
                <a:spcPts val="0"/>
              </a:spcBef>
              <a:spcAft>
                <a:spcPts val="0"/>
              </a:spcAft>
              <a:buClr>
                <a:schemeClr val="dk1"/>
              </a:buClr>
              <a:buSzPts val="1900"/>
              <a:buFont typeface="Arial" panose="020B0604020202020204" pitchFamily="34" charset="0"/>
              <a:buChar char="•"/>
            </a:pPr>
            <a:r>
              <a:rPr lang="en-US" sz="2000" dirty="0">
                <a:solidFill>
                  <a:schemeClr val="dk1"/>
                </a:solidFill>
                <a:latin typeface="Calibri"/>
                <a:cs typeface="Calibri"/>
                <a:sym typeface="Calibri"/>
              </a:rPr>
              <a:t>Atmospheric Front</a:t>
            </a:r>
          </a:p>
          <a:p>
            <a:pPr marL="400050" marR="0" lvl="0" indent="-171450" algn="l" rtl="0">
              <a:lnSpc>
                <a:spcPct val="90000"/>
              </a:lnSpc>
              <a:spcBef>
                <a:spcPts val="0"/>
              </a:spcBef>
              <a:spcAft>
                <a:spcPts val="0"/>
              </a:spcAft>
              <a:buClr>
                <a:schemeClr val="dk1"/>
              </a:buClr>
              <a:buSzPts val="1900"/>
              <a:buFont typeface="Arial" panose="020B0604020202020204" pitchFamily="34" charset="0"/>
              <a:buChar char="•"/>
            </a:pPr>
            <a:r>
              <a:rPr lang="en-US" sz="2000" dirty="0">
                <a:solidFill>
                  <a:schemeClr val="dk1"/>
                </a:solidFill>
                <a:latin typeface="Calibri"/>
                <a:cs typeface="Calibri"/>
                <a:sym typeface="Calibri"/>
              </a:rPr>
              <a:t>Atmospheric Gravity Waves</a:t>
            </a:r>
          </a:p>
          <a:p>
            <a:pPr marL="400050" marR="0" lvl="0" indent="-171450" algn="l" rtl="0">
              <a:lnSpc>
                <a:spcPct val="90000"/>
              </a:lnSpc>
              <a:spcBef>
                <a:spcPts val="0"/>
              </a:spcBef>
              <a:spcAft>
                <a:spcPts val="0"/>
              </a:spcAft>
              <a:buClr>
                <a:schemeClr val="dk1"/>
              </a:buClr>
              <a:buSzPts val="1900"/>
              <a:buFont typeface="Arial" panose="020B0604020202020204" pitchFamily="34" charset="0"/>
              <a:buChar char="•"/>
            </a:pPr>
            <a:r>
              <a:rPr lang="en-US" sz="2000" dirty="0">
                <a:solidFill>
                  <a:schemeClr val="dk1"/>
                </a:solidFill>
                <a:latin typeface="Calibri"/>
                <a:cs typeface="Calibri"/>
                <a:sym typeface="Calibri"/>
              </a:rPr>
              <a:t>Swell</a:t>
            </a:r>
          </a:p>
          <a:p>
            <a:pPr marL="400050" marR="0" lvl="0" indent="-171450" algn="l" rtl="0">
              <a:lnSpc>
                <a:spcPct val="90000"/>
              </a:lnSpc>
              <a:spcBef>
                <a:spcPts val="0"/>
              </a:spcBef>
              <a:spcAft>
                <a:spcPts val="0"/>
              </a:spcAft>
              <a:buClr>
                <a:schemeClr val="dk1"/>
              </a:buClr>
              <a:buSzPts val="1900"/>
              <a:buFont typeface="Arial" panose="020B0604020202020204" pitchFamily="34" charset="0"/>
              <a:buChar char="•"/>
            </a:pPr>
            <a:r>
              <a:rPr lang="en-US" sz="2000" dirty="0">
                <a:solidFill>
                  <a:schemeClr val="dk1"/>
                </a:solidFill>
                <a:latin typeface="Calibri"/>
                <a:cs typeface="Calibri"/>
                <a:sym typeface="Calibri"/>
              </a:rPr>
              <a:t>Internal Waves </a:t>
            </a:r>
          </a:p>
          <a:p>
            <a:pPr marL="400050" marR="0" lvl="0" indent="-171450" algn="l" rtl="0">
              <a:lnSpc>
                <a:spcPct val="90000"/>
              </a:lnSpc>
              <a:spcBef>
                <a:spcPts val="0"/>
              </a:spcBef>
              <a:spcAft>
                <a:spcPts val="0"/>
              </a:spcAft>
              <a:buClr>
                <a:schemeClr val="dk1"/>
              </a:buClr>
              <a:buSzPts val="1900"/>
              <a:buFont typeface="Arial" panose="020B0604020202020204" pitchFamily="34" charset="0"/>
              <a:buChar char="•"/>
            </a:pPr>
            <a:r>
              <a:rPr lang="en-US" sz="2000" dirty="0">
                <a:solidFill>
                  <a:schemeClr val="dk1"/>
                </a:solidFill>
                <a:latin typeface="Calibri"/>
                <a:cs typeface="Calibri"/>
                <a:sym typeface="Calibri"/>
              </a:rPr>
              <a:t>Surfactants</a:t>
            </a:r>
          </a:p>
          <a:p>
            <a:pPr marL="400050" marR="0" lvl="0" indent="-171450" algn="l" rtl="0">
              <a:lnSpc>
                <a:spcPct val="90000"/>
              </a:lnSpc>
              <a:spcBef>
                <a:spcPts val="0"/>
              </a:spcBef>
              <a:spcAft>
                <a:spcPts val="0"/>
              </a:spcAft>
              <a:buClr>
                <a:schemeClr val="dk1"/>
              </a:buClr>
              <a:buSzPts val="1900"/>
              <a:buFont typeface="Arial" panose="020B0604020202020204" pitchFamily="34" charset="0"/>
              <a:buChar char="•"/>
            </a:pPr>
            <a:r>
              <a:rPr lang="en-US" sz="2000" dirty="0">
                <a:solidFill>
                  <a:schemeClr val="dk1"/>
                </a:solidFill>
                <a:latin typeface="Calibri"/>
                <a:cs typeface="Calibri"/>
                <a:sym typeface="Calibri"/>
              </a:rPr>
              <a:t>Ocean Vortices</a:t>
            </a:r>
          </a:p>
          <a:p>
            <a:pPr marL="457200" marR="0" lvl="0" indent="-228600" algn="l" rtl="0">
              <a:lnSpc>
                <a:spcPct val="90000"/>
              </a:lnSpc>
              <a:spcBef>
                <a:spcPts val="0"/>
              </a:spcBef>
              <a:spcAft>
                <a:spcPts val="0"/>
              </a:spcAft>
              <a:buClr>
                <a:schemeClr val="dk1"/>
              </a:buClr>
              <a:buSzPts val="1900"/>
              <a:buFont typeface="Arial"/>
              <a:buNone/>
            </a:pPr>
            <a:endParaRPr dirty="0"/>
          </a:p>
        </p:txBody>
      </p:sp>
      <p:sp>
        <p:nvSpPr>
          <p:cNvPr id="9" name="Google Shape;517;p56">
            <a:extLst>
              <a:ext uri="{FF2B5EF4-FFF2-40B4-BE49-F238E27FC236}">
                <a16:creationId xmlns:a16="http://schemas.microsoft.com/office/drawing/2014/main" id="{AFDCC234-2845-4C42-BF78-89140DB606EC}"/>
              </a:ext>
            </a:extLst>
          </p:cNvPr>
          <p:cNvSpPr txBox="1"/>
          <p:nvPr/>
        </p:nvSpPr>
        <p:spPr>
          <a:xfrm>
            <a:off x="6737235" y="219471"/>
            <a:ext cx="2521065" cy="615553"/>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200" b="0" i="0" u="none" strike="noStrike" cap="none" dirty="0">
                <a:solidFill>
                  <a:schemeClr val="bg1"/>
                </a:solidFill>
                <a:latin typeface="+mn-lt"/>
                <a:ea typeface="Calibri"/>
                <a:cs typeface="Calibri"/>
                <a:sym typeface="Calibri"/>
              </a:rPr>
              <a:t>Sentinel-1 SAR VV Co-Pol NRCS </a:t>
            </a:r>
            <a:endParaRPr sz="1200" dirty="0">
              <a:solidFill>
                <a:schemeClr val="bg1"/>
              </a:solidFill>
              <a:latin typeface="+mn-lt"/>
            </a:endParaRPr>
          </a:p>
          <a:p>
            <a:pPr marL="0" marR="0" lvl="0" indent="0" algn="ctr" rtl="0">
              <a:lnSpc>
                <a:spcPct val="100000"/>
              </a:lnSpc>
              <a:spcBef>
                <a:spcPts val="0"/>
              </a:spcBef>
              <a:spcAft>
                <a:spcPts val="0"/>
              </a:spcAft>
              <a:buNone/>
            </a:pPr>
            <a:r>
              <a:rPr lang="en-US" sz="1200" b="0" i="0" u="none" strike="noStrike" cap="none" dirty="0">
                <a:solidFill>
                  <a:schemeClr val="bg1"/>
                </a:solidFill>
                <a:latin typeface="+mn-lt"/>
                <a:ea typeface="Calibri"/>
                <a:cs typeface="Calibri"/>
                <a:sym typeface="Calibri"/>
              </a:rPr>
              <a:t>21 February 2023 00:39 UTC</a:t>
            </a:r>
            <a:endParaRPr sz="1200" dirty="0">
              <a:solidFill>
                <a:schemeClr val="bg1"/>
              </a:solidFill>
              <a:latin typeface="+mn-lt"/>
            </a:endParaRPr>
          </a:p>
          <a:p>
            <a:pPr marL="0" marR="0" lvl="0" indent="0" algn="ctr" rtl="0">
              <a:lnSpc>
                <a:spcPct val="100000"/>
              </a:lnSpc>
              <a:spcBef>
                <a:spcPts val="0"/>
              </a:spcBef>
              <a:spcAft>
                <a:spcPts val="0"/>
              </a:spcAft>
              <a:buNone/>
            </a:pPr>
            <a:endParaRPr sz="1600" b="0" i="0" u="none" strike="noStrike" cap="none" dirty="0">
              <a:solidFill>
                <a:srgbClr val="000000"/>
              </a:solidFill>
              <a:latin typeface="Calibri"/>
              <a:ea typeface="Calibri"/>
              <a:cs typeface="Calibri"/>
              <a:sym typeface="Calibri"/>
            </a:endParaRPr>
          </a:p>
        </p:txBody>
      </p:sp>
      <p:pic>
        <p:nvPicPr>
          <p:cNvPr id="515" name="Google Shape;515;p56"/>
          <p:cNvPicPr preferRelativeResize="0"/>
          <p:nvPr/>
        </p:nvPicPr>
        <p:blipFill rotWithShape="1">
          <a:blip r:embed="rId7">
            <a:alphaModFix/>
          </a:blip>
          <a:srcRect l="17508" t="5608" r="16934" b="22872"/>
          <a:stretch/>
        </p:blipFill>
        <p:spPr>
          <a:xfrm>
            <a:off x="5044650" y="5031560"/>
            <a:ext cx="1151436" cy="1256112"/>
          </a:xfrm>
          <a:prstGeom prst="rect">
            <a:avLst/>
          </a:prstGeom>
          <a:noFill/>
          <a:ln>
            <a:noFill/>
          </a:ln>
        </p:spPr>
      </p:pic>
      <p:pic>
        <p:nvPicPr>
          <p:cNvPr id="3" name="Recorded Sound">
            <a:hlinkClick r:id="" action="ppaction://media"/>
            <a:extLst>
              <a:ext uri="{FF2B5EF4-FFF2-40B4-BE49-F238E27FC236}">
                <a16:creationId xmlns:a16="http://schemas.microsoft.com/office/drawing/2014/main" id="{FEB5636E-D379-44D9-B00C-522F4BD4274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3877"/>
    </mc:Choice>
    <mc:Fallback xmlns="">
      <p:transition spd="slow" advTm="63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36" objId="3"/>
        <p14:stopEvt time="63877" objId="3"/>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2" name="Picture 1">
            <a:extLst>
              <a:ext uri="{FF2B5EF4-FFF2-40B4-BE49-F238E27FC236}">
                <a16:creationId xmlns:a16="http://schemas.microsoft.com/office/drawing/2014/main" id="{5F4EC62F-CB92-4E69-B259-667F3E6F1854}"/>
              </a:ext>
            </a:extLst>
          </p:cNvPr>
          <p:cNvPicPr>
            <a:picLocks noChangeAspect="1"/>
          </p:cNvPicPr>
          <p:nvPr/>
        </p:nvPicPr>
        <p:blipFill>
          <a:blip r:embed="rId5"/>
          <a:stretch>
            <a:fillRect/>
          </a:stretch>
        </p:blipFill>
        <p:spPr>
          <a:xfrm>
            <a:off x="1907609" y="66764"/>
            <a:ext cx="10132430" cy="6724471"/>
          </a:xfrm>
          <a:prstGeom prst="rect">
            <a:avLst/>
          </a:prstGeom>
        </p:spPr>
      </p:pic>
      <p:sp>
        <p:nvSpPr>
          <p:cNvPr id="513" name="Google Shape;513;p56"/>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dirty="0"/>
              <a:t>Ocean and Atmosphere</a:t>
            </a:r>
            <a:endParaRPr dirty="0"/>
          </a:p>
        </p:txBody>
      </p:sp>
      <p:pic>
        <p:nvPicPr>
          <p:cNvPr id="515" name="Google Shape;515;p56"/>
          <p:cNvPicPr preferRelativeResize="0"/>
          <p:nvPr/>
        </p:nvPicPr>
        <p:blipFill rotWithShape="1">
          <a:blip r:embed="rId6">
            <a:alphaModFix/>
          </a:blip>
          <a:srcRect l="17508" t="5608" r="16934" b="22872"/>
          <a:stretch/>
        </p:blipFill>
        <p:spPr>
          <a:xfrm>
            <a:off x="564712" y="2639735"/>
            <a:ext cx="1151436" cy="1256112"/>
          </a:xfrm>
          <a:prstGeom prst="rect">
            <a:avLst/>
          </a:prstGeom>
          <a:noFill/>
          <a:ln>
            <a:noFill/>
          </a:ln>
        </p:spPr>
      </p:pic>
      <p:sp>
        <p:nvSpPr>
          <p:cNvPr id="517" name="Google Shape;517;p56"/>
          <p:cNvSpPr txBox="1"/>
          <p:nvPr/>
        </p:nvSpPr>
        <p:spPr>
          <a:xfrm>
            <a:off x="24136" y="1141190"/>
            <a:ext cx="2084450" cy="912394"/>
          </a:xfrm>
          <a:prstGeom prst="rect">
            <a:avLst/>
          </a:prstGeom>
          <a:solidFill>
            <a:schemeClr val="l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Sentinel-1 SAR </a:t>
            </a:r>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VV Co-Pol NRCS </a:t>
            </a:r>
            <a:endParaRPr dirty="0"/>
          </a:p>
          <a:p>
            <a:pPr marL="0" marR="0" lvl="0" indent="0" algn="ctr" rtl="0">
              <a:lnSpc>
                <a:spcPct val="100000"/>
              </a:lnSpc>
              <a:spcBef>
                <a:spcPts val="0"/>
              </a:spcBef>
              <a:spcAft>
                <a:spcPts val="0"/>
              </a:spcAft>
              <a:buNone/>
            </a:pPr>
            <a:r>
              <a:rPr lang="en-US" sz="1600" b="0" i="0" u="none" strike="noStrike" cap="none" dirty="0">
                <a:solidFill>
                  <a:srgbClr val="000000"/>
                </a:solidFill>
                <a:latin typeface="Calibri"/>
                <a:ea typeface="Calibri"/>
                <a:cs typeface="Calibri"/>
                <a:sym typeface="Calibri"/>
              </a:rPr>
              <a:t>21 February 2023 00:39 UTC</a:t>
            </a:r>
            <a:endParaRPr dirty="0"/>
          </a:p>
          <a:p>
            <a:pPr marL="0" marR="0" lvl="0" indent="0" algn="ctr" rtl="0">
              <a:lnSpc>
                <a:spcPct val="100000"/>
              </a:lnSpc>
              <a:spcBef>
                <a:spcPts val="0"/>
              </a:spcBef>
              <a:spcAft>
                <a:spcPts val="0"/>
              </a:spcAft>
              <a:buNone/>
            </a:pPr>
            <a:endParaRPr sz="1600" b="0" i="0" u="none" strike="noStrike" cap="none" dirty="0">
              <a:solidFill>
                <a:srgbClr val="000000"/>
              </a:solidFill>
              <a:latin typeface="Calibri"/>
              <a:ea typeface="Calibri"/>
              <a:cs typeface="Calibri"/>
              <a:sym typeface="Calibri"/>
            </a:endParaRPr>
          </a:p>
        </p:txBody>
      </p:sp>
      <p:sp>
        <p:nvSpPr>
          <p:cNvPr id="6" name="Rectangle 5">
            <a:extLst>
              <a:ext uri="{FF2B5EF4-FFF2-40B4-BE49-F238E27FC236}">
                <a16:creationId xmlns:a16="http://schemas.microsoft.com/office/drawing/2014/main" id="{90889A28-2FB3-4E25-B334-5E5DF0F8BA99}"/>
              </a:ext>
            </a:extLst>
          </p:cNvPr>
          <p:cNvSpPr/>
          <p:nvPr/>
        </p:nvSpPr>
        <p:spPr>
          <a:xfrm>
            <a:off x="2693690" y="990600"/>
            <a:ext cx="1013418" cy="286232"/>
          </a:xfrm>
          <a:prstGeom prst="rect">
            <a:avLst/>
          </a:prstGeom>
        </p:spPr>
        <p:txBody>
          <a:bodyPr wrap="none">
            <a:spAutoFit/>
          </a:bodyPr>
          <a:lstStyle/>
          <a:p>
            <a:pPr lvl="0" algn="ctr">
              <a:lnSpc>
                <a:spcPct val="90000"/>
              </a:lnSpc>
              <a:buClr>
                <a:schemeClr val="dk1"/>
              </a:buClr>
              <a:buSzPts val="1900"/>
            </a:pPr>
            <a:r>
              <a:rPr lang="en-US" dirty="0">
                <a:solidFill>
                  <a:schemeClr val="bg1"/>
                </a:solidFill>
                <a:latin typeface="Calibri"/>
                <a:cs typeface="Calibri"/>
                <a:sym typeface="Calibri"/>
              </a:rPr>
              <a:t>Surfactants</a:t>
            </a:r>
          </a:p>
        </p:txBody>
      </p:sp>
      <p:sp>
        <p:nvSpPr>
          <p:cNvPr id="9" name="TextBox 8">
            <a:extLst>
              <a:ext uri="{FF2B5EF4-FFF2-40B4-BE49-F238E27FC236}">
                <a16:creationId xmlns:a16="http://schemas.microsoft.com/office/drawing/2014/main" id="{0E5CFC61-29F9-4643-9418-C1E47FCDF500}"/>
              </a:ext>
            </a:extLst>
          </p:cNvPr>
          <p:cNvSpPr txBox="1"/>
          <p:nvPr/>
        </p:nvSpPr>
        <p:spPr>
          <a:xfrm>
            <a:off x="6909843" y="3429000"/>
            <a:ext cx="1162049" cy="738664"/>
          </a:xfrm>
          <a:prstGeom prst="rect">
            <a:avLst/>
          </a:prstGeom>
          <a:noFill/>
        </p:spPr>
        <p:txBody>
          <a:bodyPr wrap="square" rtlCol="0">
            <a:spAutoFit/>
          </a:bodyPr>
          <a:lstStyle/>
          <a:p>
            <a:pPr algn="ctr"/>
            <a:r>
              <a:rPr lang="en-US" dirty="0">
                <a:solidFill>
                  <a:schemeClr val="bg1"/>
                </a:solidFill>
                <a:latin typeface="Calibri"/>
                <a:cs typeface="Calibri"/>
                <a:sym typeface="Calibri"/>
              </a:rPr>
              <a:t>Ocean Vortices</a:t>
            </a:r>
          </a:p>
          <a:p>
            <a:pPr algn="ctr"/>
            <a:endParaRPr lang="en-US" dirty="0"/>
          </a:p>
        </p:txBody>
      </p:sp>
      <p:sp>
        <p:nvSpPr>
          <p:cNvPr id="10" name="Arc 9">
            <a:extLst>
              <a:ext uri="{FF2B5EF4-FFF2-40B4-BE49-F238E27FC236}">
                <a16:creationId xmlns:a16="http://schemas.microsoft.com/office/drawing/2014/main" id="{2966631B-2108-40A5-804C-B5E01035BD8C}"/>
              </a:ext>
            </a:extLst>
          </p:cNvPr>
          <p:cNvSpPr/>
          <p:nvPr/>
        </p:nvSpPr>
        <p:spPr>
          <a:xfrm rot="12027797">
            <a:off x="7008490" y="-352476"/>
            <a:ext cx="4298228" cy="5785765"/>
          </a:xfrm>
          <a:prstGeom prst="arc">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a:extLst>
              <a:ext uri="{FF2B5EF4-FFF2-40B4-BE49-F238E27FC236}">
                <a16:creationId xmlns:a16="http://schemas.microsoft.com/office/drawing/2014/main" id="{6B68B144-5C3A-459A-9DD9-897534EB12E1}"/>
              </a:ext>
            </a:extLst>
          </p:cNvPr>
          <p:cNvSpPr/>
          <p:nvPr/>
        </p:nvSpPr>
        <p:spPr>
          <a:xfrm>
            <a:off x="3669328" y="2942218"/>
            <a:ext cx="1120509" cy="480131"/>
          </a:xfrm>
          <a:prstGeom prst="rect">
            <a:avLst/>
          </a:prstGeom>
        </p:spPr>
        <p:txBody>
          <a:bodyPr wrap="square">
            <a:spAutoFit/>
          </a:bodyPr>
          <a:lstStyle/>
          <a:p>
            <a:pPr lvl="0" algn="ctr">
              <a:lnSpc>
                <a:spcPct val="90000"/>
              </a:lnSpc>
              <a:buClr>
                <a:schemeClr val="dk1"/>
              </a:buClr>
              <a:buSzPts val="1900"/>
            </a:pPr>
            <a:r>
              <a:rPr lang="en-US" dirty="0">
                <a:solidFill>
                  <a:schemeClr val="bg1"/>
                </a:solidFill>
                <a:latin typeface="Calibri"/>
                <a:cs typeface="Calibri"/>
                <a:sym typeface="Calibri"/>
              </a:rPr>
              <a:t>Current Boundary</a:t>
            </a:r>
          </a:p>
        </p:txBody>
      </p:sp>
      <p:sp>
        <p:nvSpPr>
          <p:cNvPr id="18" name="Rectangle 17">
            <a:extLst>
              <a:ext uri="{FF2B5EF4-FFF2-40B4-BE49-F238E27FC236}">
                <a16:creationId xmlns:a16="http://schemas.microsoft.com/office/drawing/2014/main" id="{F0EE1C83-3098-4898-9A76-42662C4A8DEA}"/>
              </a:ext>
            </a:extLst>
          </p:cNvPr>
          <p:cNvSpPr/>
          <p:nvPr/>
        </p:nvSpPr>
        <p:spPr>
          <a:xfrm>
            <a:off x="9730439" y="4918908"/>
            <a:ext cx="1120509" cy="480131"/>
          </a:xfrm>
          <a:prstGeom prst="rect">
            <a:avLst/>
          </a:prstGeom>
        </p:spPr>
        <p:txBody>
          <a:bodyPr wrap="square">
            <a:spAutoFit/>
          </a:bodyPr>
          <a:lstStyle/>
          <a:p>
            <a:pPr lvl="0" algn="ctr">
              <a:lnSpc>
                <a:spcPct val="90000"/>
              </a:lnSpc>
              <a:buClr>
                <a:schemeClr val="dk1"/>
              </a:buClr>
              <a:buSzPts val="1900"/>
            </a:pPr>
            <a:r>
              <a:rPr lang="en-US" dirty="0">
                <a:solidFill>
                  <a:schemeClr val="bg1"/>
                </a:solidFill>
                <a:latin typeface="Calibri"/>
                <a:cs typeface="Calibri"/>
                <a:sym typeface="Calibri"/>
              </a:rPr>
              <a:t>Atmospheric Boundary</a:t>
            </a:r>
          </a:p>
        </p:txBody>
      </p:sp>
      <p:sp>
        <p:nvSpPr>
          <p:cNvPr id="19" name="Rectangle 18">
            <a:extLst>
              <a:ext uri="{FF2B5EF4-FFF2-40B4-BE49-F238E27FC236}">
                <a16:creationId xmlns:a16="http://schemas.microsoft.com/office/drawing/2014/main" id="{0889121B-D02C-4EC7-8EAE-C1D98ACEC52A}"/>
              </a:ext>
            </a:extLst>
          </p:cNvPr>
          <p:cNvSpPr/>
          <p:nvPr/>
        </p:nvSpPr>
        <p:spPr>
          <a:xfrm>
            <a:off x="8527951" y="1793850"/>
            <a:ext cx="1259305" cy="480131"/>
          </a:xfrm>
          <a:prstGeom prst="rect">
            <a:avLst/>
          </a:prstGeom>
        </p:spPr>
        <p:txBody>
          <a:bodyPr wrap="square">
            <a:spAutoFit/>
          </a:bodyPr>
          <a:lstStyle/>
          <a:p>
            <a:pPr lvl="0" algn="ctr">
              <a:lnSpc>
                <a:spcPct val="90000"/>
              </a:lnSpc>
              <a:buClr>
                <a:schemeClr val="dk1"/>
              </a:buClr>
              <a:buSzPts val="1900"/>
            </a:pPr>
            <a:r>
              <a:rPr lang="en-US" dirty="0">
                <a:solidFill>
                  <a:schemeClr val="bg1"/>
                </a:solidFill>
                <a:latin typeface="Calibri"/>
                <a:cs typeface="Calibri"/>
                <a:sym typeface="Calibri"/>
              </a:rPr>
              <a:t>Atmospheric Gravity Waves</a:t>
            </a:r>
          </a:p>
        </p:txBody>
      </p:sp>
      <p:sp>
        <p:nvSpPr>
          <p:cNvPr id="20" name="Rectangle 19">
            <a:extLst>
              <a:ext uri="{FF2B5EF4-FFF2-40B4-BE49-F238E27FC236}">
                <a16:creationId xmlns:a16="http://schemas.microsoft.com/office/drawing/2014/main" id="{1CAA8D88-F848-4404-85F7-760A914A174E}"/>
              </a:ext>
            </a:extLst>
          </p:cNvPr>
          <p:cNvSpPr/>
          <p:nvPr/>
        </p:nvSpPr>
        <p:spPr>
          <a:xfrm>
            <a:off x="2874178" y="5858968"/>
            <a:ext cx="1013418" cy="286232"/>
          </a:xfrm>
          <a:prstGeom prst="rect">
            <a:avLst/>
          </a:prstGeom>
        </p:spPr>
        <p:txBody>
          <a:bodyPr wrap="none">
            <a:spAutoFit/>
          </a:bodyPr>
          <a:lstStyle/>
          <a:p>
            <a:pPr lvl="0" algn="ctr">
              <a:lnSpc>
                <a:spcPct val="90000"/>
              </a:lnSpc>
              <a:buClr>
                <a:schemeClr val="dk1"/>
              </a:buClr>
              <a:buSzPts val="1900"/>
            </a:pPr>
            <a:r>
              <a:rPr lang="en-US" dirty="0">
                <a:solidFill>
                  <a:schemeClr val="bg1"/>
                </a:solidFill>
                <a:latin typeface="Calibri"/>
                <a:cs typeface="Calibri"/>
                <a:sym typeface="Calibri"/>
              </a:rPr>
              <a:t>Surfactants</a:t>
            </a:r>
          </a:p>
        </p:txBody>
      </p:sp>
      <p:sp>
        <p:nvSpPr>
          <p:cNvPr id="21" name="Rectangle 20">
            <a:extLst>
              <a:ext uri="{FF2B5EF4-FFF2-40B4-BE49-F238E27FC236}">
                <a16:creationId xmlns:a16="http://schemas.microsoft.com/office/drawing/2014/main" id="{2F804C69-E6C6-45C7-873A-173B45962777}"/>
              </a:ext>
            </a:extLst>
          </p:cNvPr>
          <p:cNvSpPr/>
          <p:nvPr/>
        </p:nvSpPr>
        <p:spPr>
          <a:xfrm>
            <a:off x="4836695" y="1615227"/>
            <a:ext cx="1259305" cy="480131"/>
          </a:xfrm>
          <a:prstGeom prst="rect">
            <a:avLst/>
          </a:prstGeom>
        </p:spPr>
        <p:txBody>
          <a:bodyPr wrap="square">
            <a:spAutoFit/>
          </a:bodyPr>
          <a:lstStyle/>
          <a:p>
            <a:pPr lvl="0" algn="ctr">
              <a:lnSpc>
                <a:spcPct val="90000"/>
              </a:lnSpc>
              <a:buClr>
                <a:schemeClr val="dk1"/>
              </a:buClr>
              <a:buSzPts val="1900"/>
            </a:pPr>
            <a:r>
              <a:rPr lang="en-US" dirty="0">
                <a:solidFill>
                  <a:schemeClr val="bg1"/>
                </a:solidFill>
                <a:latin typeface="Calibri"/>
                <a:cs typeface="Calibri"/>
                <a:sym typeface="Calibri"/>
              </a:rPr>
              <a:t>Atmospheric Gravity Waves</a:t>
            </a:r>
          </a:p>
        </p:txBody>
      </p:sp>
      <p:sp>
        <p:nvSpPr>
          <p:cNvPr id="23" name="Rectangle 22">
            <a:extLst>
              <a:ext uri="{FF2B5EF4-FFF2-40B4-BE49-F238E27FC236}">
                <a16:creationId xmlns:a16="http://schemas.microsoft.com/office/drawing/2014/main" id="{DC6F3CD5-6ED0-4E4E-B9AB-674EFBEFE2FD}"/>
              </a:ext>
            </a:extLst>
          </p:cNvPr>
          <p:cNvSpPr/>
          <p:nvPr/>
        </p:nvSpPr>
        <p:spPr>
          <a:xfrm>
            <a:off x="6909843" y="5750503"/>
            <a:ext cx="1120509" cy="480131"/>
          </a:xfrm>
          <a:prstGeom prst="rect">
            <a:avLst/>
          </a:prstGeom>
        </p:spPr>
        <p:txBody>
          <a:bodyPr wrap="square">
            <a:spAutoFit/>
          </a:bodyPr>
          <a:lstStyle/>
          <a:p>
            <a:pPr lvl="0" algn="ctr">
              <a:lnSpc>
                <a:spcPct val="90000"/>
              </a:lnSpc>
              <a:buClr>
                <a:schemeClr val="dk1"/>
              </a:buClr>
              <a:buSzPts val="1900"/>
            </a:pPr>
            <a:r>
              <a:rPr lang="en-US" dirty="0">
                <a:solidFill>
                  <a:schemeClr val="bg1"/>
                </a:solidFill>
                <a:latin typeface="Calibri"/>
                <a:cs typeface="Calibri"/>
                <a:sym typeface="Calibri"/>
              </a:rPr>
              <a:t>Current Boundary</a:t>
            </a:r>
          </a:p>
        </p:txBody>
      </p:sp>
      <p:pic>
        <p:nvPicPr>
          <p:cNvPr id="3" name="Recorded Sound">
            <a:hlinkClick r:id="" action="ppaction://media"/>
            <a:extLst>
              <a:ext uri="{FF2B5EF4-FFF2-40B4-BE49-F238E27FC236}">
                <a16:creationId xmlns:a16="http://schemas.microsoft.com/office/drawing/2014/main" id="{0E821419-6522-48D6-8613-3BB61EEC63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436598244"/>
      </p:ext>
    </p:extLst>
  </p:cSld>
  <p:clrMapOvr>
    <a:masterClrMapping/>
  </p:clrMapOvr>
  <mc:AlternateContent xmlns:mc="http://schemas.openxmlformats.org/markup-compatibility/2006" xmlns:p14="http://schemas.microsoft.com/office/powerpoint/2010/main">
    <mc:Choice Requires="p14">
      <p:transition spd="slow" p14:dur="2000" advTm="11956"/>
    </mc:Choice>
    <mc:Fallback xmlns="">
      <p:transition spd="slow" advTm="11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17" objId="3"/>
        <p14:stopEvt time="11956" objId="3"/>
      </p14:showEvt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7"/>
          <p:cNvSpPr txBox="1">
            <a:spLocks noGrp="1"/>
          </p:cNvSpPr>
          <p:nvPr>
            <p:ph type="title"/>
          </p:nvPr>
        </p:nvSpPr>
        <p:spPr>
          <a:xfrm>
            <a:off x="639829" y="219471"/>
            <a:ext cx="11069571"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References and other online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site</a:t>
            </a:r>
            <a:r>
              <a:rPr lang="en-US"/>
              <a:t>s for imagery and information</a:t>
            </a:r>
            <a:endParaRPr/>
          </a:p>
        </p:txBody>
      </p:sp>
      <p:sp>
        <p:nvSpPr>
          <p:cNvPr id="534" name="Google Shape;534;p57"/>
          <p:cNvSpPr txBox="1">
            <a:spLocks noGrp="1"/>
          </p:cNvSpPr>
          <p:nvPr>
            <p:ph type="body" idx="1"/>
          </p:nvPr>
        </p:nvSpPr>
        <p:spPr>
          <a:xfrm>
            <a:off x="3670300" y="1007531"/>
            <a:ext cx="8204200" cy="4940831"/>
          </a:xfrm>
          <a:prstGeom prst="rect">
            <a:avLst/>
          </a:prstGeom>
          <a:noFill/>
          <a:ln>
            <a:noFill/>
          </a:ln>
        </p:spPr>
        <p:txBody>
          <a:bodyPr spcFirstLastPara="1" wrap="square" lIns="0" tIns="0" rIns="0" bIns="0" anchor="t" anchorCtr="0">
            <a:noAutofit/>
          </a:bodyPr>
          <a:lstStyle/>
          <a:p>
            <a:pPr marL="457200" marR="0" lvl="0" indent="-228600" algn="l" rtl="0">
              <a:lnSpc>
                <a:spcPct val="90000"/>
              </a:lnSpc>
              <a:spcBef>
                <a:spcPts val="0"/>
              </a:spcBef>
              <a:spcAft>
                <a:spcPts val="0"/>
              </a:spcAft>
              <a:buClr>
                <a:schemeClr val="dk1"/>
              </a:buClr>
              <a:buSzPts val="1400"/>
              <a:buNone/>
            </a:pPr>
            <a:r>
              <a:rPr lang="en-US" dirty="0"/>
              <a:t>NOAA STAR SAR Ocean Surface Winds  </a:t>
            </a:r>
            <a:endParaRPr dirty="0"/>
          </a:p>
          <a:p>
            <a:pPr marL="457200" marR="0" lvl="0" indent="-228600" algn="l" rtl="0">
              <a:lnSpc>
                <a:spcPct val="90000"/>
              </a:lnSpc>
              <a:spcBef>
                <a:spcPts val="0"/>
              </a:spcBef>
              <a:spcAft>
                <a:spcPts val="0"/>
              </a:spcAft>
              <a:buClr>
                <a:schemeClr val="dk1"/>
              </a:buClr>
              <a:buSzPts val="1400"/>
              <a:buNone/>
            </a:pPr>
            <a:r>
              <a:rPr lang="en-US" dirty="0"/>
              <a:t>Sentinel-1:</a:t>
            </a:r>
            <a:endParaRPr dirty="0"/>
          </a:p>
          <a:p>
            <a:pPr marL="457200" marR="0" lvl="0" indent="-228600" algn="l" rtl="0">
              <a:lnSpc>
                <a:spcPct val="90000"/>
              </a:lnSpc>
              <a:spcBef>
                <a:spcPts val="0"/>
              </a:spcBef>
              <a:spcAft>
                <a:spcPts val="0"/>
              </a:spcAft>
              <a:buClr>
                <a:schemeClr val="dk1"/>
              </a:buClr>
              <a:buSzPts val="1400"/>
              <a:buNone/>
            </a:pPr>
            <a:r>
              <a:rPr lang="en-US" dirty="0"/>
              <a:t>	https://www.star.nesdis.noaa.gov/socd/mecb/sar/sarwinds_s1.php</a:t>
            </a:r>
            <a:endParaRPr dirty="0"/>
          </a:p>
          <a:p>
            <a:pPr marL="457200" marR="0" lvl="0" indent="-228600" algn="l" rtl="0">
              <a:lnSpc>
                <a:spcPct val="90000"/>
              </a:lnSpc>
              <a:spcBef>
                <a:spcPts val="0"/>
              </a:spcBef>
              <a:spcAft>
                <a:spcPts val="0"/>
              </a:spcAft>
              <a:buClr>
                <a:schemeClr val="dk1"/>
              </a:buClr>
              <a:buSzPts val="1400"/>
              <a:buNone/>
            </a:pPr>
            <a:r>
              <a:rPr lang="en-US" dirty="0"/>
              <a:t>Radarsat-2 and </a:t>
            </a:r>
            <a:r>
              <a:rPr lang="en-US" dirty="0" err="1"/>
              <a:t>Radarsat</a:t>
            </a:r>
            <a:r>
              <a:rPr lang="en-US" dirty="0"/>
              <a:t> Constellation Mission (RCM):</a:t>
            </a:r>
            <a:endParaRPr dirty="0"/>
          </a:p>
          <a:p>
            <a:pPr marL="457200" marR="0" lvl="0" indent="-228600" algn="l" rtl="0">
              <a:lnSpc>
                <a:spcPct val="90000"/>
              </a:lnSpc>
              <a:spcBef>
                <a:spcPts val="0"/>
              </a:spcBef>
              <a:spcAft>
                <a:spcPts val="0"/>
              </a:spcAft>
              <a:buClr>
                <a:schemeClr val="dk1"/>
              </a:buClr>
              <a:buSzPts val="1400"/>
              <a:buNone/>
            </a:pPr>
            <a:r>
              <a:rPr lang="en-US" dirty="0"/>
              <a:t>	https://www.star.nesdis.noaa.gov/socd/mecb/sar/sarwinds_rcm_rs2.php</a:t>
            </a:r>
            <a:endParaRPr dirty="0"/>
          </a:p>
          <a:p>
            <a:pPr marL="457200" marR="0" lvl="0" indent="-228600" algn="l" rtl="0">
              <a:lnSpc>
                <a:spcPct val="90000"/>
              </a:lnSpc>
              <a:spcBef>
                <a:spcPts val="0"/>
              </a:spcBef>
              <a:spcAft>
                <a:spcPts val="0"/>
              </a:spcAft>
              <a:buClr>
                <a:schemeClr val="dk1"/>
              </a:buClr>
              <a:buSzPts val="1400"/>
              <a:buNone/>
            </a:pPr>
            <a:endParaRPr dirty="0"/>
          </a:p>
          <a:p>
            <a:pPr marL="457200" marR="0" lvl="0" indent="-228600" algn="l" rtl="0">
              <a:lnSpc>
                <a:spcPct val="90000"/>
              </a:lnSpc>
              <a:spcBef>
                <a:spcPts val="0"/>
              </a:spcBef>
              <a:spcAft>
                <a:spcPts val="0"/>
              </a:spcAft>
              <a:buClr>
                <a:schemeClr val="dk1"/>
              </a:buClr>
              <a:buSzPts val="1400"/>
              <a:buNone/>
            </a:pPr>
            <a:r>
              <a:rPr lang="en-US" dirty="0"/>
              <a:t>SAR Marine Users Manual (https://www.sarusersmanual.com)</a:t>
            </a:r>
            <a:endParaRPr dirty="0"/>
          </a:p>
          <a:p>
            <a:pPr marL="457200" lvl="0" indent="-228600" algn="l" rtl="0">
              <a:lnSpc>
                <a:spcPct val="90000"/>
              </a:lnSpc>
              <a:spcBef>
                <a:spcPts val="0"/>
              </a:spcBef>
              <a:spcAft>
                <a:spcPts val="0"/>
              </a:spcAft>
              <a:buSzPts val="1400"/>
              <a:buNone/>
            </a:pPr>
            <a:r>
              <a:rPr lang="en-US" sz="1800" dirty="0"/>
              <a:t>Part I. 	  Background</a:t>
            </a:r>
            <a:endParaRPr dirty="0"/>
          </a:p>
          <a:p>
            <a:pPr marL="457200" lvl="0" indent="-228600" algn="l" rtl="0">
              <a:lnSpc>
                <a:spcPct val="90000"/>
              </a:lnSpc>
              <a:spcBef>
                <a:spcPts val="0"/>
              </a:spcBef>
              <a:spcAft>
                <a:spcPts val="0"/>
              </a:spcAft>
              <a:buSzPts val="1400"/>
              <a:buNone/>
            </a:pPr>
            <a:r>
              <a:rPr lang="en-US" sz="1800" dirty="0"/>
              <a:t>Part II. 	  Oceanic Measurements</a:t>
            </a:r>
            <a:endParaRPr dirty="0"/>
          </a:p>
          <a:p>
            <a:pPr marL="457200" lvl="0" indent="-228600" algn="l" rtl="0">
              <a:lnSpc>
                <a:spcPct val="90000"/>
              </a:lnSpc>
              <a:spcBef>
                <a:spcPts val="0"/>
              </a:spcBef>
              <a:spcAft>
                <a:spcPts val="0"/>
              </a:spcAft>
              <a:buSzPts val="1400"/>
              <a:buNone/>
            </a:pPr>
            <a:r>
              <a:rPr lang="en-US" sz="1800" dirty="0"/>
              <a:t>Part III.  Atmospheric Boundary Layer Measurements</a:t>
            </a:r>
            <a:endParaRPr sz="1800" dirty="0"/>
          </a:p>
          <a:p>
            <a:pPr marL="457200" lvl="0" indent="-228600" algn="l" rtl="0">
              <a:lnSpc>
                <a:spcPct val="90000"/>
              </a:lnSpc>
              <a:spcBef>
                <a:spcPts val="0"/>
              </a:spcBef>
              <a:spcAft>
                <a:spcPts val="0"/>
              </a:spcAft>
              <a:buSzPts val="1400"/>
              <a:buNone/>
            </a:pPr>
            <a:r>
              <a:rPr lang="en-US" sz="1800" dirty="0"/>
              <a:t>Part IV.  Sea Ice Observations</a:t>
            </a:r>
            <a:endParaRPr dirty="0"/>
          </a:p>
          <a:p>
            <a:pPr marL="457200" marR="0" lvl="0" indent="-228600" algn="l" rtl="0">
              <a:lnSpc>
                <a:spcPct val="90000"/>
              </a:lnSpc>
              <a:spcBef>
                <a:spcPts val="0"/>
              </a:spcBef>
              <a:spcAft>
                <a:spcPts val="0"/>
              </a:spcAft>
              <a:buClr>
                <a:schemeClr val="dk1"/>
              </a:buClr>
              <a:buSzPts val="1400"/>
              <a:buNone/>
            </a:pPr>
            <a:endParaRPr dirty="0"/>
          </a:p>
          <a:p>
            <a:pPr marL="457200" marR="0" lvl="0" indent="-228600" algn="l" rtl="0">
              <a:lnSpc>
                <a:spcPct val="90000"/>
              </a:lnSpc>
              <a:spcBef>
                <a:spcPts val="0"/>
              </a:spcBef>
              <a:spcAft>
                <a:spcPts val="0"/>
              </a:spcAft>
              <a:buClr>
                <a:schemeClr val="dk1"/>
              </a:buClr>
              <a:buSzPts val="1400"/>
              <a:buNone/>
            </a:pPr>
            <a:r>
              <a:rPr lang="en-US" dirty="0"/>
              <a:t>ESA Ocean Virtual Laboratory  (Sentinel-1)</a:t>
            </a:r>
            <a:endParaRPr dirty="0"/>
          </a:p>
          <a:p>
            <a:pPr marL="457200" marR="0" lvl="0" indent="-228600" algn="l" rtl="0">
              <a:lnSpc>
                <a:spcPct val="90000"/>
              </a:lnSpc>
              <a:spcBef>
                <a:spcPts val="0"/>
              </a:spcBef>
              <a:spcAft>
                <a:spcPts val="0"/>
              </a:spcAft>
              <a:buClr>
                <a:schemeClr val="dk1"/>
              </a:buClr>
              <a:buSzPts val="1400"/>
              <a:buNone/>
            </a:pPr>
            <a:r>
              <a:rPr lang="en-US" u="sng" dirty="0">
                <a:solidFill>
                  <a:schemeClr val="hlink"/>
                </a:solidFill>
                <a:hlinkClick r:id="rId5"/>
              </a:rPr>
              <a:t>https://ovl.oceandatalab.com</a:t>
            </a:r>
            <a:endParaRPr dirty="0"/>
          </a:p>
          <a:p>
            <a:pPr marL="457200" marR="0" lvl="0" indent="-228600" algn="l" rtl="0">
              <a:lnSpc>
                <a:spcPct val="90000"/>
              </a:lnSpc>
              <a:spcBef>
                <a:spcPts val="0"/>
              </a:spcBef>
              <a:spcAft>
                <a:spcPts val="0"/>
              </a:spcAft>
              <a:buClr>
                <a:schemeClr val="dk1"/>
              </a:buClr>
              <a:buSzPts val="1400"/>
              <a:buNone/>
            </a:pPr>
            <a:endParaRPr dirty="0"/>
          </a:p>
          <a:p>
            <a:pPr marL="457200" marR="0" lvl="0" indent="-228600" algn="l" rtl="0">
              <a:lnSpc>
                <a:spcPct val="90000"/>
              </a:lnSpc>
              <a:spcBef>
                <a:spcPts val="0"/>
              </a:spcBef>
              <a:spcAft>
                <a:spcPts val="0"/>
              </a:spcAft>
              <a:buClr>
                <a:schemeClr val="dk1"/>
              </a:buClr>
              <a:buSzPts val="1400"/>
              <a:buNone/>
            </a:pPr>
            <a:r>
              <a:rPr lang="en-US" dirty="0"/>
              <a:t>Cooperative Institute for Meteorological Satellite Studies (CIMSS)</a:t>
            </a:r>
            <a:endParaRPr dirty="0"/>
          </a:p>
          <a:p>
            <a:pPr marL="457200" marR="0" lvl="0" indent="-228600" algn="l" rtl="0">
              <a:lnSpc>
                <a:spcPct val="90000"/>
              </a:lnSpc>
              <a:spcBef>
                <a:spcPts val="0"/>
              </a:spcBef>
              <a:spcAft>
                <a:spcPts val="0"/>
              </a:spcAft>
              <a:buClr>
                <a:schemeClr val="dk1"/>
              </a:buClr>
              <a:buSzPts val="1400"/>
              <a:buNone/>
            </a:pPr>
            <a:r>
              <a:rPr lang="en-US" dirty="0"/>
              <a:t>Satellite Blog </a:t>
            </a:r>
            <a:endParaRPr u="sng" dirty="0">
              <a:solidFill>
                <a:schemeClr val="hlink"/>
              </a:solidFill>
              <a:hlinkClick r:id="rId6"/>
            </a:endParaRPr>
          </a:p>
          <a:p>
            <a:pPr marL="457200" marR="0" lvl="0" indent="-228600" algn="l" rtl="0">
              <a:lnSpc>
                <a:spcPct val="90000"/>
              </a:lnSpc>
              <a:spcBef>
                <a:spcPts val="0"/>
              </a:spcBef>
              <a:spcAft>
                <a:spcPts val="0"/>
              </a:spcAft>
              <a:buClr>
                <a:schemeClr val="dk1"/>
              </a:buClr>
              <a:buSzPts val="1400"/>
              <a:buNone/>
            </a:pPr>
            <a:r>
              <a:rPr lang="en-US" u="sng" dirty="0">
                <a:solidFill>
                  <a:schemeClr val="hlink"/>
                </a:solidFill>
                <a:hlinkClick r:id="rId6"/>
              </a:rPr>
              <a:t>https://cimss.ssec.wisc.edu/satellite-blog/</a:t>
            </a:r>
            <a:endParaRPr dirty="0"/>
          </a:p>
        </p:txBody>
      </p:sp>
      <p:pic>
        <p:nvPicPr>
          <p:cNvPr id="535" name="Google Shape;535;p57"/>
          <p:cNvPicPr preferRelativeResize="0"/>
          <p:nvPr/>
        </p:nvPicPr>
        <p:blipFill rotWithShape="1">
          <a:blip r:embed="rId7">
            <a:alphaModFix/>
          </a:blip>
          <a:srcRect/>
          <a:stretch/>
        </p:blipFill>
        <p:spPr>
          <a:xfrm>
            <a:off x="309419" y="1121833"/>
            <a:ext cx="2981436" cy="4047068"/>
          </a:xfrm>
          <a:prstGeom prst="rect">
            <a:avLst/>
          </a:prstGeom>
          <a:noFill/>
          <a:ln>
            <a:noFill/>
          </a:ln>
        </p:spPr>
      </p:pic>
      <p:pic>
        <p:nvPicPr>
          <p:cNvPr id="2" name="Recorded Sound">
            <a:hlinkClick r:id="" action="ppaction://media"/>
            <a:extLst>
              <a:ext uri="{FF2B5EF4-FFF2-40B4-BE49-F238E27FC236}">
                <a16:creationId xmlns:a16="http://schemas.microsoft.com/office/drawing/2014/main" id="{7D1F5AEC-6738-4E47-83E9-798D1A1A77C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323"/>
    </mc:Choice>
    <mc:Fallback xmlns="">
      <p:transition spd="slow" advTm="53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17" objId="2"/>
        <p14:stopEvt time="53323" objId="2"/>
      </p14:showEvt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8"/>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CoastWatch Data Portal</a:t>
            </a:r>
            <a:endParaRPr/>
          </a:p>
        </p:txBody>
      </p:sp>
      <p:sp>
        <p:nvSpPr>
          <p:cNvPr id="524" name="Google Shape;524;p58"/>
          <p:cNvSpPr txBox="1">
            <a:spLocks noGrp="1"/>
          </p:cNvSpPr>
          <p:nvPr>
            <p:ph type="body" idx="1"/>
          </p:nvPr>
        </p:nvSpPr>
        <p:spPr>
          <a:xfrm>
            <a:off x="203208" y="1282700"/>
            <a:ext cx="4035417" cy="1979613"/>
          </a:xfrm>
          <a:prstGeom prst="rect">
            <a:avLst/>
          </a:prstGeom>
          <a:noFill/>
          <a:ln>
            <a:noFill/>
          </a:ln>
        </p:spPr>
        <p:txBody>
          <a:bodyPr spcFirstLastPara="1" wrap="square" lIns="0" tIns="0" rIns="0" bIns="0" anchor="t" anchorCtr="0">
            <a:noAutofit/>
          </a:bodyPr>
          <a:lstStyle/>
          <a:p>
            <a:pPr marL="457200" marR="0" lvl="0" indent="-317500" algn="l" rtl="0">
              <a:lnSpc>
                <a:spcPct val="90000"/>
              </a:lnSpc>
              <a:spcBef>
                <a:spcPts val="0"/>
              </a:spcBef>
              <a:spcAft>
                <a:spcPts val="0"/>
              </a:spcAft>
              <a:buSzPts val="1400"/>
              <a:buChar char="●"/>
            </a:pPr>
            <a:r>
              <a:rPr lang="en-US"/>
              <a:t>Contains Sentinel-1 100m NRCS PNG/NetCDF files since  October 2018.   The data are principally over the US EEZ (including Alaska and Hawaii) but also extend over the Caribbean and North Atlantic</a:t>
            </a:r>
            <a:endParaRPr/>
          </a:p>
          <a:p>
            <a:pPr marL="457200" marR="0" lvl="0" indent="0" algn="l" rtl="0">
              <a:lnSpc>
                <a:spcPct val="90000"/>
              </a:lnSpc>
              <a:spcBef>
                <a:spcPts val="0"/>
              </a:spcBef>
              <a:spcAft>
                <a:spcPts val="0"/>
              </a:spcAft>
              <a:buNone/>
            </a:pPr>
            <a:endParaRPr/>
          </a:p>
          <a:p>
            <a:pPr marL="457200" marR="0" lvl="0" indent="-317500" algn="l" rtl="0">
              <a:lnSpc>
                <a:spcPct val="90000"/>
              </a:lnSpc>
              <a:spcBef>
                <a:spcPts val="0"/>
              </a:spcBef>
              <a:spcAft>
                <a:spcPts val="0"/>
              </a:spcAft>
              <a:buSzPts val="1400"/>
              <a:buChar char="●"/>
            </a:pPr>
            <a:r>
              <a:rPr lang="en-US"/>
              <a:t>Most of the imagery presented should be available.</a:t>
            </a:r>
            <a:endParaRPr/>
          </a:p>
          <a:p>
            <a:pPr marL="457200" marR="0" lvl="0" indent="0" algn="l" rtl="0">
              <a:lnSpc>
                <a:spcPct val="90000"/>
              </a:lnSpc>
              <a:spcBef>
                <a:spcPts val="0"/>
              </a:spcBef>
              <a:spcAft>
                <a:spcPts val="0"/>
              </a:spcAft>
              <a:buNone/>
            </a:pPr>
            <a:endParaRPr/>
          </a:p>
          <a:p>
            <a:pPr marL="457200" marR="0" lvl="0" indent="-317500" algn="l" rtl="0">
              <a:lnSpc>
                <a:spcPct val="90000"/>
              </a:lnSpc>
              <a:spcBef>
                <a:spcPts val="0"/>
              </a:spcBef>
              <a:spcAft>
                <a:spcPts val="0"/>
              </a:spcAft>
              <a:buSzPts val="1400"/>
              <a:buChar char="●"/>
            </a:pPr>
            <a:r>
              <a:rPr lang="en-US"/>
              <a:t>Search</a:t>
            </a:r>
            <a:br>
              <a:rPr lang="en-US"/>
            </a:br>
            <a:r>
              <a:rPr lang="en-US"/>
              <a:t>L1/L2-&gt;S1A NRCS or S1B NRCS</a:t>
            </a:r>
            <a:endParaRPr/>
          </a:p>
        </p:txBody>
      </p:sp>
      <p:pic>
        <p:nvPicPr>
          <p:cNvPr id="525" name="Google Shape;525;p58"/>
          <p:cNvPicPr preferRelativeResize="0"/>
          <p:nvPr/>
        </p:nvPicPr>
        <p:blipFill rotWithShape="1">
          <a:blip r:embed="rId5">
            <a:alphaModFix/>
          </a:blip>
          <a:srcRect/>
          <a:stretch/>
        </p:blipFill>
        <p:spPr>
          <a:xfrm>
            <a:off x="4394200" y="687109"/>
            <a:ext cx="7537450" cy="5539066"/>
          </a:xfrm>
          <a:prstGeom prst="rect">
            <a:avLst/>
          </a:prstGeom>
          <a:noFill/>
          <a:ln>
            <a:noFill/>
          </a:ln>
        </p:spPr>
      </p:pic>
      <p:sp>
        <p:nvSpPr>
          <p:cNvPr id="526" name="Google Shape;526;p58"/>
          <p:cNvSpPr/>
          <p:nvPr/>
        </p:nvSpPr>
        <p:spPr>
          <a:xfrm>
            <a:off x="0" y="4697512"/>
            <a:ext cx="43156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https://coastwatch.noaa.gov/cw_html/cwViewer.html</a:t>
            </a:r>
            <a:endParaRPr sz="1400" b="0" i="0" u="none" strike="noStrike" cap="none">
              <a:solidFill>
                <a:srgbClr val="000000"/>
              </a:solidFill>
              <a:latin typeface="Calibri"/>
              <a:ea typeface="Calibri"/>
              <a:cs typeface="Calibri"/>
              <a:sym typeface="Calibri"/>
            </a:endParaRPr>
          </a:p>
        </p:txBody>
      </p:sp>
      <p:sp>
        <p:nvSpPr>
          <p:cNvPr id="527" name="Google Shape;527;p58"/>
          <p:cNvSpPr/>
          <p:nvPr/>
        </p:nvSpPr>
        <p:spPr>
          <a:xfrm>
            <a:off x="4811712" y="2847042"/>
            <a:ext cx="1079500" cy="599142"/>
          </a:xfrm>
          <a:prstGeom prst="ellipse">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8" name="Google Shape;528;p58"/>
          <p:cNvSpPr/>
          <p:nvPr/>
        </p:nvSpPr>
        <p:spPr>
          <a:xfrm>
            <a:off x="4394200" y="3873222"/>
            <a:ext cx="873125" cy="599142"/>
          </a:xfrm>
          <a:prstGeom prst="ellipse">
            <a:avLst/>
          </a:prstGeom>
          <a:noFill/>
          <a:ln w="25400" cap="flat" cmpd="sng">
            <a:solidFill>
              <a:srgbClr val="FF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 name="Recorded Sound">
            <a:hlinkClick r:id="" action="ppaction://media"/>
            <a:extLst>
              <a:ext uri="{FF2B5EF4-FFF2-40B4-BE49-F238E27FC236}">
                <a16:creationId xmlns:a16="http://schemas.microsoft.com/office/drawing/2014/main" id="{FF75720B-AABB-43E7-80B2-A327B7461F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528"/>
    </mc:Choice>
    <mc:Fallback xmlns="">
      <p:transition spd="slow" advTm="31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17" objId="2"/>
        <p14:stopEvt time="31528"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d26fbfb8fc_7_57"/>
          <p:cNvSpPr txBox="1">
            <a:spLocks noGrp="1"/>
          </p:cNvSpPr>
          <p:nvPr>
            <p:ph type="body" idx="1"/>
          </p:nvPr>
        </p:nvSpPr>
        <p:spPr>
          <a:xfrm>
            <a:off x="6047528" y="1367723"/>
            <a:ext cx="4861500" cy="1777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Clr>
                <a:schemeClr val="dk1"/>
              </a:buClr>
              <a:buSzPts val="2000"/>
              <a:buNone/>
            </a:pPr>
            <a:r>
              <a:rPr lang="en-US" sz="2000">
                <a:latin typeface="Arial Narrow"/>
                <a:ea typeface="Arial Narrow"/>
                <a:cs typeface="Arial Narrow"/>
                <a:sym typeface="Arial Narrow"/>
              </a:rPr>
              <a:t>Smooth surfaces scatter most of the radar energy away from the radar, so less signal is backscattered to the SAR antenna. </a:t>
            </a:r>
            <a:endParaRPr/>
          </a:p>
          <a:p>
            <a:pPr marL="0" lvl="0" indent="0" algn="l" rtl="0">
              <a:lnSpc>
                <a:spcPct val="110000"/>
              </a:lnSpc>
              <a:spcBef>
                <a:spcPts val="600"/>
              </a:spcBef>
              <a:spcAft>
                <a:spcPts val="0"/>
              </a:spcAft>
              <a:buClr>
                <a:schemeClr val="dk1"/>
              </a:buClr>
              <a:buSzPts val="2000"/>
              <a:buNone/>
            </a:pPr>
            <a:r>
              <a:rPr lang="en-US" sz="2000">
                <a:latin typeface="Arial Narrow"/>
                <a:ea typeface="Arial Narrow"/>
                <a:cs typeface="Arial Narrow"/>
                <a:sym typeface="Arial Narrow"/>
              </a:rPr>
              <a:t>These SAR images appear black. </a:t>
            </a:r>
            <a:endParaRPr sz="2000">
              <a:latin typeface="Arial Narrow"/>
              <a:ea typeface="Arial Narrow"/>
              <a:cs typeface="Arial Narrow"/>
              <a:sym typeface="Arial Narrow"/>
            </a:endParaRPr>
          </a:p>
        </p:txBody>
      </p:sp>
      <p:sp>
        <p:nvSpPr>
          <p:cNvPr id="142" name="Google Shape;142;g1d26fbfb8fc_7_57"/>
          <p:cNvSpPr/>
          <p:nvPr/>
        </p:nvSpPr>
        <p:spPr>
          <a:xfrm>
            <a:off x="0" y="6123950"/>
            <a:ext cx="12202200" cy="523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Images from https://appliedsciences.nasa.gov/join-mission/training/english/arset-introduction-synthetic-aperture-radar</a:t>
            </a:r>
            <a:endParaRPr sz="1400" b="0" i="0" u="none" strike="noStrike" cap="none">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3" name="Google Shape;143;g1d26fbfb8fc_7_57"/>
          <p:cNvSpPr txBox="1">
            <a:spLocks noGrp="1"/>
          </p:cNvSpPr>
          <p:nvPr>
            <p:ph type="title"/>
          </p:nvPr>
        </p:nvSpPr>
        <p:spPr>
          <a:xfrm>
            <a:off x="528298" y="1155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a:buNone/>
            </a:pPr>
            <a:r>
              <a:rPr lang="en-US">
                <a:latin typeface="Arial Narrow"/>
                <a:ea typeface="Arial Narrow"/>
                <a:cs typeface="Arial Narrow"/>
                <a:sym typeface="Arial Narrow"/>
              </a:rPr>
              <a:t>A radar measures the portion of the transmitter radar energy </a:t>
            </a:r>
            <a:br>
              <a:rPr lang="en-US">
                <a:latin typeface="Arial Narrow"/>
                <a:ea typeface="Arial Narrow"/>
                <a:cs typeface="Arial Narrow"/>
                <a:sym typeface="Arial Narrow"/>
              </a:rPr>
            </a:br>
            <a:r>
              <a:rPr lang="en-US">
                <a:latin typeface="Arial Narrow"/>
                <a:ea typeface="Arial Narrow"/>
                <a:cs typeface="Arial Narrow"/>
                <a:sym typeface="Arial Narrow"/>
              </a:rPr>
              <a:t>that is backscattered to the antenna</a:t>
            </a:r>
            <a:endParaRPr/>
          </a:p>
        </p:txBody>
      </p:sp>
      <p:sp>
        <p:nvSpPr>
          <p:cNvPr id="144" name="Google Shape;144;g1d26fbfb8fc_7_57"/>
          <p:cNvSpPr txBox="1"/>
          <p:nvPr/>
        </p:nvSpPr>
        <p:spPr>
          <a:xfrm>
            <a:off x="10160" y="5295217"/>
            <a:ext cx="12192000" cy="4248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rgbClr val="000000"/>
                </a:solidFill>
                <a:latin typeface="Arial Narrow"/>
                <a:ea typeface="Arial Narrow"/>
                <a:cs typeface="Arial Narrow"/>
                <a:sym typeface="Arial Narrow"/>
              </a:rPr>
              <a:t>Normalized Radar Cross Section </a:t>
            </a:r>
            <a:r>
              <a:rPr lang="en-US" sz="2400" b="0" i="0" u="none" strike="noStrike" cap="none">
                <a:solidFill>
                  <a:srgbClr val="000000"/>
                </a:solidFill>
                <a:latin typeface="Arial Narrow"/>
                <a:ea typeface="Arial Narrow"/>
                <a:cs typeface="Arial Narrow"/>
                <a:sym typeface="Arial Narrow"/>
              </a:rPr>
              <a:t>(NRCS) is the measure of radar backscatter</a:t>
            </a:r>
            <a:endParaRPr sz="1400" b="0" i="0" u="none" strike="noStrike" cap="none">
              <a:solidFill>
                <a:srgbClr val="000000"/>
              </a:solidFill>
              <a:latin typeface="Calibri"/>
              <a:ea typeface="Calibri"/>
              <a:cs typeface="Calibri"/>
              <a:sym typeface="Calibri"/>
            </a:endParaRPr>
          </a:p>
        </p:txBody>
      </p:sp>
      <p:grpSp>
        <p:nvGrpSpPr>
          <p:cNvPr id="145" name="Google Shape;145;g1d26fbfb8fc_7_57"/>
          <p:cNvGrpSpPr/>
          <p:nvPr/>
        </p:nvGrpSpPr>
        <p:grpSpPr>
          <a:xfrm>
            <a:off x="883666" y="3206723"/>
            <a:ext cx="9546821" cy="1787288"/>
            <a:chOff x="786808" y="3648445"/>
            <a:chExt cx="9546821" cy="1787288"/>
          </a:xfrm>
        </p:grpSpPr>
        <p:pic>
          <p:nvPicPr>
            <p:cNvPr id="146" name="Google Shape;146;g1d26fbfb8fc_7_57"/>
            <p:cNvPicPr preferRelativeResize="0"/>
            <p:nvPr/>
          </p:nvPicPr>
          <p:blipFill rotWithShape="1">
            <a:blip r:embed="rId6">
              <a:alphaModFix/>
            </a:blip>
            <a:srcRect l="2132" t="55898"/>
            <a:stretch/>
          </p:blipFill>
          <p:spPr>
            <a:xfrm>
              <a:off x="786808" y="3648445"/>
              <a:ext cx="4390082" cy="1787288"/>
            </a:xfrm>
            <a:prstGeom prst="rect">
              <a:avLst/>
            </a:prstGeom>
            <a:noFill/>
            <a:ln>
              <a:noFill/>
            </a:ln>
          </p:spPr>
        </p:pic>
        <p:sp>
          <p:nvSpPr>
            <p:cNvPr id="147" name="Google Shape;147;g1d26fbfb8fc_7_57"/>
            <p:cNvSpPr txBox="1"/>
            <p:nvPr/>
          </p:nvSpPr>
          <p:spPr>
            <a:xfrm>
              <a:off x="6047529" y="4000991"/>
              <a:ext cx="4286100" cy="14010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dk1"/>
                </a:buClr>
                <a:buSzPts val="2000"/>
                <a:buFont typeface="Arial"/>
                <a:buNone/>
              </a:pPr>
              <a:r>
                <a:rPr lang="en-US" sz="2000" b="0" i="0" u="none" strike="noStrike" cap="none">
                  <a:solidFill>
                    <a:srgbClr val="262626"/>
                  </a:solidFill>
                  <a:latin typeface="Arial Narrow"/>
                  <a:ea typeface="Arial Narrow"/>
                  <a:cs typeface="Arial Narrow"/>
                  <a:sym typeface="Arial Narrow"/>
                </a:rPr>
                <a:t>Rough surfaces backscatter more the radar energy back to the SAR antenna. </a:t>
              </a:r>
              <a:endParaRPr sz="1400" b="0" i="0" u="none" strike="noStrike" cap="none">
                <a:solidFill>
                  <a:srgbClr val="000000"/>
                </a:solidFill>
                <a:latin typeface="Calibri"/>
                <a:ea typeface="Calibri"/>
                <a:cs typeface="Calibri"/>
                <a:sym typeface="Calibri"/>
              </a:endParaRPr>
            </a:p>
            <a:p>
              <a:pPr marL="0" marR="0" lvl="0" indent="0" algn="l" rtl="0">
                <a:lnSpc>
                  <a:spcPct val="110000"/>
                </a:lnSpc>
                <a:spcBef>
                  <a:spcPts val="600"/>
                </a:spcBef>
                <a:spcAft>
                  <a:spcPts val="0"/>
                </a:spcAft>
                <a:buClr>
                  <a:schemeClr val="dk1"/>
                </a:buClr>
                <a:buSzPts val="2000"/>
                <a:buFont typeface="Arial"/>
                <a:buNone/>
              </a:pPr>
              <a:r>
                <a:rPr lang="en-US" sz="2000" b="0" i="0" u="none" strike="noStrike" cap="none">
                  <a:solidFill>
                    <a:srgbClr val="262626"/>
                  </a:solidFill>
                  <a:latin typeface="Arial Narrow"/>
                  <a:ea typeface="Arial Narrow"/>
                  <a:cs typeface="Arial Narrow"/>
                  <a:sym typeface="Arial Narrow"/>
                </a:rPr>
                <a:t>These SAR images appear brighter</a:t>
              </a:r>
              <a:endParaRPr sz="1400" b="0" i="0" u="none" strike="noStrike" cap="none">
                <a:solidFill>
                  <a:srgbClr val="000000"/>
                </a:solidFill>
                <a:latin typeface="Calibri"/>
                <a:ea typeface="Calibri"/>
                <a:cs typeface="Calibri"/>
                <a:sym typeface="Calibri"/>
              </a:endParaRPr>
            </a:p>
          </p:txBody>
        </p:sp>
      </p:grpSp>
      <p:grpSp>
        <p:nvGrpSpPr>
          <p:cNvPr id="148" name="Google Shape;148;g1d26fbfb8fc_7_57"/>
          <p:cNvGrpSpPr/>
          <p:nvPr/>
        </p:nvGrpSpPr>
        <p:grpSpPr>
          <a:xfrm>
            <a:off x="780348" y="1226193"/>
            <a:ext cx="10745400" cy="1858200"/>
            <a:chOff x="683490" y="1435287"/>
            <a:chExt cx="10745400" cy="1858200"/>
          </a:xfrm>
        </p:grpSpPr>
        <p:pic>
          <p:nvPicPr>
            <p:cNvPr id="149" name="Google Shape;149;g1d26fbfb8fc_7_57"/>
            <p:cNvPicPr preferRelativeResize="0"/>
            <p:nvPr/>
          </p:nvPicPr>
          <p:blipFill rotWithShape="1">
            <a:blip r:embed="rId6">
              <a:alphaModFix/>
            </a:blip>
            <a:srcRect t="11290" b="49412"/>
            <a:stretch/>
          </p:blipFill>
          <p:spPr>
            <a:xfrm>
              <a:off x="683490" y="1546214"/>
              <a:ext cx="4493401" cy="1595384"/>
            </a:xfrm>
            <a:prstGeom prst="rect">
              <a:avLst/>
            </a:prstGeom>
            <a:noFill/>
            <a:ln>
              <a:noFill/>
            </a:ln>
          </p:spPr>
        </p:pic>
        <p:sp>
          <p:nvSpPr>
            <p:cNvPr id="150" name="Google Shape;150;g1d26fbfb8fc_7_57"/>
            <p:cNvSpPr/>
            <p:nvPr/>
          </p:nvSpPr>
          <p:spPr>
            <a:xfrm>
              <a:off x="683490" y="1435287"/>
              <a:ext cx="10745400" cy="18582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grpSp>
      <p:sp>
        <p:nvSpPr>
          <p:cNvPr id="151" name="Google Shape;151;g1d26fbfb8fc_7_57"/>
          <p:cNvSpPr/>
          <p:nvPr/>
        </p:nvSpPr>
        <p:spPr>
          <a:xfrm>
            <a:off x="780348" y="3233350"/>
            <a:ext cx="10745400" cy="18582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52" name="Google Shape;152;g1d26fbfb8fc_7_57"/>
          <p:cNvPicPr preferRelativeResize="0"/>
          <p:nvPr/>
        </p:nvPicPr>
        <p:blipFill rotWithShape="1">
          <a:blip r:embed="rId7">
            <a:alphaModFix/>
          </a:blip>
          <a:srcRect/>
          <a:stretch/>
        </p:blipFill>
        <p:spPr>
          <a:xfrm>
            <a:off x="11430000" y="6096000"/>
            <a:ext cx="609600" cy="609600"/>
          </a:xfrm>
          <a:prstGeom prst="rect">
            <a:avLst/>
          </a:prstGeom>
          <a:noFill/>
          <a:ln>
            <a:noFill/>
          </a:ln>
        </p:spPr>
      </p:pic>
      <p:pic>
        <p:nvPicPr>
          <p:cNvPr id="3" name="Recorded Sound">
            <a:hlinkClick r:id="" action="ppaction://media"/>
            <a:extLst>
              <a:ext uri="{FF2B5EF4-FFF2-40B4-BE49-F238E27FC236}">
                <a16:creationId xmlns:a16="http://schemas.microsoft.com/office/drawing/2014/main" id="{A9D6FDF5-BC4D-4FE2-9FFC-65E19A77E2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000"/>
    </mc:Choice>
    <mc:Fallback xmlns="">
      <p:transition spd="slow" advTm="3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
                                        <p:tgtEl>
                                          <p:spTgt spid="152"/>
                                        </p:tgtEl>
                                      </p:cBhvr>
                                    </p:animEffect>
                                  </p:childTnLst>
                                </p:cTn>
                              </p:par>
                            </p:childTnLst>
                          </p:cTn>
                        </p:par>
                        <p:par>
                          <p:cTn id="8" fill="hold">
                            <p:stCondLst>
                              <p:cond delay="0"/>
                            </p:stCondLst>
                            <p:childTnLst>
                              <p:par>
                                <p:cTn id="9" presetID="1" presetClass="mediacall" presetSubtype="0" fill="hold" nodeType="afterEffect">
                                  <p:stCondLst>
                                    <p:cond delay="0"/>
                                  </p:stCondLst>
                                  <p:childTnLst>
                                    <p:cmd type="call" cmd="playFrom(0.0)">
                                      <p:cBhvr>
                                        <p:cTn id="10" dur="360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2" objId="3"/>
        <p14:stopEvt time="37693" objId="3"/>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5"/>
          <p:cNvPicPr preferRelativeResize="0"/>
          <p:nvPr/>
        </p:nvPicPr>
        <p:blipFill rotWithShape="1">
          <a:blip r:embed="rId5">
            <a:alphaModFix/>
          </a:blip>
          <a:srcRect/>
          <a:stretch/>
        </p:blipFill>
        <p:spPr>
          <a:xfrm>
            <a:off x="4357618" y="329215"/>
            <a:ext cx="7742237" cy="6181725"/>
          </a:xfrm>
          <a:prstGeom prst="rect">
            <a:avLst/>
          </a:prstGeom>
          <a:noFill/>
          <a:ln>
            <a:noFill/>
          </a:ln>
        </p:spPr>
      </p:pic>
      <p:sp>
        <p:nvSpPr>
          <p:cNvPr id="158" name="Google Shape;158;p5"/>
          <p:cNvSpPr txBox="1">
            <a:spLocks noGrp="1"/>
          </p:cNvSpPr>
          <p:nvPr>
            <p:ph type="body" idx="1"/>
          </p:nvPr>
        </p:nvSpPr>
        <p:spPr>
          <a:xfrm>
            <a:off x="206681" y="3696142"/>
            <a:ext cx="4046341" cy="1256112"/>
          </a:xfrm>
          <a:prstGeom prst="rect">
            <a:avLst/>
          </a:prstGeom>
          <a:noFill/>
          <a:ln>
            <a:noFill/>
          </a:ln>
        </p:spPr>
        <p:txBody>
          <a:bodyPr spcFirstLastPara="1" wrap="square" lIns="0" tIns="0" rIns="0" bIns="0" anchor="t" anchorCtr="0">
            <a:noAutofit/>
          </a:bodyPr>
          <a:lstStyle/>
          <a:p>
            <a:pPr marL="287338" lvl="0" indent="-176213" algn="l" rtl="0">
              <a:lnSpc>
                <a:spcPct val="90000"/>
              </a:lnSpc>
              <a:spcBef>
                <a:spcPts val="0"/>
              </a:spcBef>
              <a:spcAft>
                <a:spcPts val="0"/>
              </a:spcAft>
              <a:buSzPts val="1400"/>
              <a:buFont typeface="Arial"/>
              <a:buChar char="•"/>
            </a:pPr>
            <a:r>
              <a:rPr lang="en-US"/>
              <a:t>As the surface wind over the ocean increases, the radar backscatter increases</a:t>
            </a:r>
            <a:endParaRPr/>
          </a:p>
          <a:p>
            <a:pPr marL="744538" lvl="1" indent="-176212" algn="l" rtl="0">
              <a:lnSpc>
                <a:spcPct val="90000"/>
              </a:lnSpc>
              <a:spcBef>
                <a:spcPts val="0"/>
              </a:spcBef>
              <a:spcAft>
                <a:spcPts val="0"/>
              </a:spcAft>
              <a:buSzPts val="2000"/>
              <a:buFont typeface="Arial"/>
              <a:buChar char="•"/>
            </a:pPr>
            <a:r>
              <a:rPr lang="en-US">
                <a:latin typeface="Calibri"/>
                <a:ea typeface="Calibri"/>
                <a:cs typeface="Calibri"/>
                <a:sym typeface="Calibri"/>
              </a:rPr>
              <a:t>Bright = Rough</a:t>
            </a:r>
            <a:endParaRPr/>
          </a:p>
          <a:p>
            <a:pPr marL="744538" lvl="1" indent="-176212" algn="l" rtl="0">
              <a:lnSpc>
                <a:spcPct val="90000"/>
              </a:lnSpc>
              <a:spcBef>
                <a:spcPts val="0"/>
              </a:spcBef>
              <a:spcAft>
                <a:spcPts val="0"/>
              </a:spcAft>
              <a:buSzPts val="2000"/>
              <a:buFont typeface="Arial"/>
              <a:buChar char="•"/>
            </a:pPr>
            <a:r>
              <a:rPr lang="en-US">
                <a:latin typeface="Calibri"/>
                <a:ea typeface="Calibri"/>
                <a:cs typeface="Calibri"/>
                <a:sym typeface="Calibri"/>
              </a:rPr>
              <a:t>Dark = Smooth</a:t>
            </a:r>
            <a:endParaRPr/>
          </a:p>
        </p:txBody>
      </p:sp>
      <p:sp>
        <p:nvSpPr>
          <p:cNvPr id="159" name="Google Shape;159;p5"/>
          <p:cNvSpPr txBox="1">
            <a:spLocks noGrp="1"/>
          </p:cNvSpPr>
          <p:nvPr>
            <p:ph type="sldNum" idx="4294967295"/>
          </p:nvPr>
        </p:nvSpPr>
        <p:spPr>
          <a:xfrm>
            <a:off x="11087100" y="6442075"/>
            <a:ext cx="11049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a:t>
            </a:fld>
            <a:r>
              <a:rPr lang="en-US"/>
              <a:t> </a:t>
            </a:r>
            <a:endParaRPr/>
          </a:p>
        </p:txBody>
      </p:sp>
      <p:pic>
        <p:nvPicPr>
          <p:cNvPr id="160" name="Google Shape;160;p5" descr="https://www.star.nesdis.noaa.gov/socd/mecb/sar/AKDEMO_products/APL_winds/wind_images2/2023-08/S1A_ESA_2023_08_18_09_42_40_0745666960_053.15W_46.68N_HH_C5_GFS025CDF_map_level3.png"/>
          <p:cNvPicPr preferRelativeResize="0"/>
          <p:nvPr/>
        </p:nvPicPr>
        <p:blipFill rotWithShape="1">
          <a:blip r:embed="rId6">
            <a:alphaModFix/>
          </a:blip>
          <a:srcRect/>
          <a:stretch/>
        </p:blipFill>
        <p:spPr>
          <a:xfrm>
            <a:off x="2792896" y="863494"/>
            <a:ext cx="1559103" cy="1559103"/>
          </a:xfrm>
          <a:prstGeom prst="rect">
            <a:avLst/>
          </a:prstGeom>
          <a:noFill/>
          <a:ln>
            <a:noFill/>
          </a:ln>
        </p:spPr>
      </p:pic>
      <p:sp>
        <p:nvSpPr>
          <p:cNvPr id="161" name="Google Shape;161;p5"/>
          <p:cNvSpPr txBox="1"/>
          <p:nvPr/>
        </p:nvSpPr>
        <p:spPr>
          <a:xfrm>
            <a:off x="0" y="1191491"/>
            <a:ext cx="2792896" cy="615553"/>
          </a:xfrm>
          <a:prstGeom prst="rect">
            <a:avLst/>
          </a:prstGeom>
          <a:solidFill>
            <a:schemeClr val="lt1"/>
          </a:solidFill>
          <a:ln>
            <a:noFill/>
          </a:ln>
        </p:spPr>
        <p:txBody>
          <a:bodyPr spcFirstLastPara="1" wrap="square" lIns="121875" tIns="60925" rIns="121875" bIns="60925" anchor="t" anchorCtr="0">
            <a:noAutofit/>
          </a:bodyPr>
          <a:lstStyle/>
          <a:p>
            <a:pPr marL="0" marR="0" lvl="0" indent="0" algn="ctr"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Sentinel 1A SAR Co-Pol HH NRCS </a:t>
            </a: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18 August 2023 09:42 UTC</a:t>
            </a:r>
            <a:endParaRPr sz="1500" b="0" i="0" u="none" strike="noStrike" cap="none">
              <a:solidFill>
                <a:srgbClr val="000000"/>
              </a:solidFill>
              <a:latin typeface="Calibri"/>
              <a:ea typeface="Calibri"/>
              <a:cs typeface="Calibri"/>
              <a:sym typeface="Calibri"/>
            </a:endParaRPr>
          </a:p>
        </p:txBody>
      </p:sp>
      <p:sp>
        <p:nvSpPr>
          <p:cNvPr id="162" name="Google Shape;162;p5"/>
          <p:cNvSpPr txBox="1">
            <a:spLocks noGrp="1"/>
          </p:cNvSpPr>
          <p:nvPr>
            <p:ph type="title"/>
          </p:nvPr>
        </p:nvSpPr>
        <p:spPr>
          <a:xfrm>
            <a:off x="639830" y="219471"/>
            <a:ext cx="3708886" cy="314028"/>
          </a:xfrm>
          <a:prstGeom prst="rect">
            <a:avLst/>
          </a:prstGeom>
          <a:solidFill>
            <a:schemeClr val="lt1"/>
          </a:solid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The effect of wind…</a:t>
            </a:r>
            <a:endParaRPr/>
          </a:p>
        </p:txBody>
      </p:sp>
      <p:sp>
        <p:nvSpPr>
          <p:cNvPr id="163" name="Google Shape;163;p5"/>
          <p:cNvSpPr txBox="1"/>
          <p:nvPr/>
        </p:nvSpPr>
        <p:spPr>
          <a:xfrm>
            <a:off x="5818055" y="4552175"/>
            <a:ext cx="1581732"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No Wind</a:t>
            </a:r>
            <a:endParaRPr sz="1400" b="0" i="0" u="none" strike="noStrike" cap="none">
              <a:solidFill>
                <a:schemeClr val="lt1"/>
              </a:solidFill>
              <a:latin typeface="Calibri"/>
              <a:ea typeface="Calibri"/>
              <a:cs typeface="Calibri"/>
              <a:sym typeface="Calibri"/>
            </a:endParaRPr>
          </a:p>
        </p:txBody>
      </p:sp>
      <p:sp>
        <p:nvSpPr>
          <p:cNvPr id="164" name="Google Shape;164;p5"/>
          <p:cNvSpPr txBox="1"/>
          <p:nvPr/>
        </p:nvSpPr>
        <p:spPr>
          <a:xfrm>
            <a:off x="9538114" y="1765259"/>
            <a:ext cx="1581732"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alibri"/>
                <a:ea typeface="Calibri"/>
                <a:cs typeface="Calibri"/>
                <a:sym typeface="Calibri"/>
              </a:rPr>
              <a:t>Wind</a:t>
            </a:r>
            <a:endParaRPr sz="1400" b="0" i="0" u="none" strike="noStrike" cap="none">
              <a:solidFill>
                <a:schemeClr val="lt1"/>
              </a:solidFill>
              <a:latin typeface="Calibri"/>
              <a:ea typeface="Calibri"/>
              <a:cs typeface="Calibri"/>
              <a:sym typeface="Calibri"/>
            </a:endParaRPr>
          </a:p>
        </p:txBody>
      </p:sp>
      <p:sp>
        <p:nvSpPr>
          <p:cNvPr id="165" name="Google Shape;165;p5"/>
          <p:cNvSpPr/>
          <p:nvPr/>
        </p:nvSpPr>
        <p:spPr>
          <a:xfrm>
            <a:off x="195932" y="5983493"/>
            <a:ext cx="427096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https://www.star.nesdis.noaa.gov/socd/mecb/sar/AKDEMO_products/APL_winds/wind_images2/2023-08/S1A_ESA_2023_08_18_09_42_40_0745666960_053.15W_46.68N_HH_C_nrcs.png</a:t>
            </a:r>
            <a:endParaRPr/>
          </a:p>
        </p:txBody>
      </p:sp>
      <p:pic>
        <p:nvPicPr>
          <p:cNvPr id="2" name="Recorded Sound">
            <a:hlinkClick r:id="" action="ppaction://media"/>
            <a:extLst>
              <a:ext uri="{FF2B5EF4-FFF2-40B4-BE49-F238E27FC236}">
                <a16:creationId xmlns:a16="http://schemas.microsoft.com/office/drawing/2014/main" id="{3225F36C-C7C3-40FC-8F97-9D154EDDBB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298"/>
    </mc:Choice>
    <mc:Fallback xmlns="">
      <p:transition spd="slow" advTm="68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8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2" objId="2"/>
        <p14:stopEvt time="65905" objId="2"/>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
          <p:cNvSpPr txBox="1">
            <a:spLocks noGrp="1"/>
          </p:cNvSpPr>
          <p:nvPr>
            <p:ph type="body" idx="1"/>
          </p:nvPr>
        </p:nvSpPr>
        <p:spPr>
          <a:xfrm>
            <a:off x="575352" y="1233366"/>
            <a:ext cx="10448819" cy="401923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None/>
            </a:pPr>
            <a:r>
              <a:rPr lang="en-US" sz="2400">
                <a:solidFill>
                  <a:schemeClr val="dk1"/>
                </a:solidFill>
                <a:latin typeface="Arial Narrow"/>
                <a:ea typeface="Arial Narrow"/>
                <a:cs typeface="Arial Narrow"/>
                <a:sym typeface="Arial Narrow"/>
              </a:rPr>
              <a:t>Wind is the principle source of ocean surface roughness for active microwave instruments  </a:t>
            </a:r>
            <a:endParaRPr/>
          </a:p>
          <a:p>
            <a:pPr marL="0" lvl="0" indent="0" algn="l" rtl="0">
              <a:lnSpc>
                <a:spcPct val="100000"/>
              </a:lnSpc>
              <a:spcBef>
                <a:spcPts val="0"/>
              </a:spcBef>
              <a:spcAft>
                <a:spcPts val="0"/>
              </a:spcAft>
              <a:buClr>
                <a:schemeClr val="dk1"/>
              </a:buClr>
              <a:buSzPts val="2800"/>
              <a:buNone/>
            </a:pPr>
            <a:endParaRPr sz="2400">
              <a:solidFill>
                <a:schemeClr val="dk1"/>
              </a:solidFill>
              <a:latin typeface="Arial Narrow"/>
              <a:ea typeface="Arial Narrow"/>
              <a:cs typeface="Arial Narrow"/>
              <a:sym typeface="Arial Narrow"/>
            </a:endParaRPr>
          </a:p>
          <a:p>
            <a:pPr marL="0" lvl="0" indent="0" algn="l" rtl="0">
              <a:lnSpc>
                <a:spcPct val="100000"/>
              </a:lnSpc>
              <a:spcBef>
                <a:spcPts val="0"/>
              </a:spcBef>
              <a:spcAft>
                <a:spcPts val="0"/>
              </a:spcAft>
              <a:buClr>
                <a:schemeClr val="dk1"/>
              </a:buClr>
              <a:buSzPts val="2800"/>
              <a:buNone/>
            </a:pPr>
            <a:r>
              <a:rPr lang="en-US" sz="2400">
                <a:solidFill>
                  <a:schemeClr val="dk1"/>
                </a:solidFill>
                <a:latin typeface="Arial Narrow"/>
                <a:ea typeface="Arial Narrow"/>
                <a:cs typeface="Arial Narrow"/>
                <a:sym typeface="Arial Narrow"/>
              </a:rPr>
              <a:t>The wind generates short waves (capillary to short gravity waves) that have wavelengths </a:t>
            </a:r>
            <a:br>
              <a:rPr lang="en-US" sz="2400">
                <a:solidFill>
                  <a:schemeClr val="dk1"/>
                </a:solidFill>
                <a:latin typeface="Arial Narrow"/>
                <a:ea typeface="Arial Narrow"/>
                <a:cs typeface="Arial Narrow"/>
                <a:sym typeface="Arial Narrow"/>
              </a:rPr>
            </a:br>
            <a:r>
              <a:rPr lang="en-US" sz="2400">
                <a:solidFill>
                  <a:schemeClr val="dk1"/>
                </a:solidFill>
                <a:latin typeface="Arial Narrow"/>
                <a:ea typeface="Arial Narrow"/>
                <a:cs typeface="Arial Narrow"/>
                <a:sym typeface="Arial Narrow"/>
              </a:rPr>
              <a:t>from a few centimeters to tens of centimeters and periods &lt; 1 second</a:t>
            </a:r>
            <a:endParaRPr sz="2400"/>
          </a:p>
          <a:p>
            <a:pPr marL="0" lvl="0" indent="0" algn="l" rtl="0">
              <a:lnSpc>
                <a:spcPct val="100000"/>
              </a:lnSpc>
              <a:spcBef>
                <a:spcPts val="0"/>
              </a:spcBef>
              <a:spcAft>
                <a:spcPts val="0"/>
              </a:spcAft>
              <a:buClr>
                <a:schemeClr val="dk1"/>
              </a:buClr>
              <a:buSzPts val="2800"/>
              <a:buNone/>
            </a:pPr>
            <a:endParaRPr sz="2400">
              <a:solidFill>
                <a:schemeClr val="dk1"/>
              </a:solidFill>
              <a:latin typeface="Arial Narrow"/>
              <a:ea typeface="Arial Narrow"/>
              <a:cs typeface="Arial Narrow"/>
              <a:sym typeface="Arial Narrow"/>
            </a:endParaRPr>
          </a:p>
          <a:p>
            <a:pPr marL="0" lvl="0" indent="0" algn="l" rtl="0">
              <a:lnSpc>
                <a:spcPct val="100000"/>
              </a:lnSpc>
              <a:spcBef>
                <a:spcPts val="0"/>
              </a:spcBef>
              <a:spcAft>
                <a:spcPts val="0"/>
              </a:spcAft>
              <a:buClr>
                <a:schemeClr val="dk1"/>
              </a:buClr>
              <a:buSzPts val="2800"/>
              <a:buNone/>
            </a:pPr>
            <a:r>
              <a:rPr lang="en-US" sz="2400">
                <a:solidFill>
                  <a:schemeClr val="dk1"/>
                </a:solidFill>
                <a:latin typeface="Arial Narrow"/>
                <a:ea typeface="Arial Narrow"/>
                <a:cs typeface="Arial Narrow"/>
                <a:sym typeface="Arial Narrow"/>
              </a:rPr>
              <a:t>As the wind over the ocean surface increases, the radar backscatter from the wind-driven short (cm scale) waves increases due to interaction between the incident radar wave and the short surface waves through a Bragg-like resonance.</a:t>
            </a:r>
            <a:endParaRPr/>
          </a:p>
        </p:txBody>
      </p:sp>
      <p:sp>
        <p:nvSpPr>
          <p:cNvPr id="171" name="Google Shape;171;p1"/>
          <p:cNvSpPr txBox="1">
            <a:spLocks noGrp="1"/>
          </p:cNvSpPr>
          <p:nvPr>
            <p:ph type="title"/>
          </p:nvPr>
        </p:nvSpPr>
        <p:spPr>
          <a:xfrm>
            <a:off x="528297" y="11557"/>
            <a:ext cx="1124194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E4E79"/>
              </a:buClr>
              <a:buSzPts val="3200"/>
              <a:buFont typeface="Arial"/>
              <a:buNone/>
            </a:pPr>
            <a:r>
              <a:rPr lang="en-US">
                <a:latin typeface="Arial Narrow"/>
                <a:ea typeface="Arial Narrow"/>
                <a:cs typeface="Arial Narrow"/>
                <a:sym typeface="Arial Narrow"/>
              </a:rPr>
              <a:t>Components of ocean surface roughness contributing to backscatter</a:t>
            </a:r>
            <a:endParaRPr/>
          </a:p>
        </p:txBody>
      </p:sp>
      <p:pic>
        <p:nvPicPr>
          <p:cNvPr id="172" name="Google Shape;172;p1"/>
          <p:cNvPicPr preferRelativeResize="0"/>
          <p:nvPr/>
        </p:nvPicPr>
        <p:blipFill rotWithShape="1">
          <a:blip r:embed="rId5">
            <a:alphaModFix/>
          </a:blip>
          <a:srcRect/>
          <a:stretch/>
        </p:blipFill>
        <p:spPr>
          <a:xfrm>
            <a:off x="11430000" y="6096000"/>
            <a:ext cx="609600" cy="609600"/>
          </a:xfrm>
          <a:prstGeom prst="rect">
            <a:avLst/>
          </a:prstGeom>
          <a:noFill/>
          <a:ln>
            <a:noFill/>
          </a:ln>
        </p:spPr>
      </p:pic>
      <p:pic>
        <p:nvPicPr>
          <p:cNvPr id="173" name="Google Shape;173;p1" descr="https://ci3.googleusercontent.com/mail-img-att/AIFldNpBYQNX6gGr9hEzxmagygsE-cepGanJ5gvWgww9BlZpG4P_NdXJ_MWgf-NvM94Ww1M_RGgFpYfiZDk8Xz3s1XmZbhECMPDEKKsYfzTfOVz2bIvDGcxpb-aBqTK9HIE6eYQcDoLzUdh1xo2TsdXvX5VFNDvbFF3cY2xmSk2FuGtq3HckrJd-ZWYHEXuvbo61sCrYlOA8HlSynvsrRKA7Oxceb7FQDIzMhJ-flPp3u75Pb_QtG7fJmfXxhh-XDbJiV2SKuwh6HDjdDS2Hn3bZlrO0A_3_PhS8j82D7He1avySVkQGr5dCpuPU_vdSlENhICF0p_QXE6AXNUOoeWW8IKgTXJBIRSnJh8E_y7VK3xrY88ZtW4IPnjklXgemcBZHGFyCd40xhYb_VdqTAAFVdFFVFP1XHJsLDuwDMlIaFo5XCl2OCDGeDc02bPtRE_Cj0jEeaEm1G4lLsDC-dHv1l819LPC-cBbPo3b4Prs8-xtUA6jC_3A7ia1eyaOnQgbdD94XZwyTEJ3OfcvaI3Q3o_RsLimz4p8IsboGZB-ZmYu3umCQU9YMOdt-_p4fczTE34-pE-A1hJ9pLmGFZ-mCHRYsH0Bysx0ZZWZdxU_fcRWnqGp92vM9rB9KblfRNBvBRkNQL4X_LIRXCTCiH9xKAE9xuoPs3ivAOrJ6nHzA0iyChM4BicmTyxg9vvtUXFUMTfy6GLBm3-gUMmMKwSRzhf1vJGU5NY0MJsgQq9ZuKUwYycMevhXBMu9phTIs4YLEo2qjDznbwLItxUAaxEI9iNNy3_NE2-HR79x6lsj0hEhDzAQQeKAWLPCa9MBdtQr5Zic7fCaRncdSzsieZVaFufsuZR54H0vtfv9xNeuv8suLTQqMIzSgTcZ2WlwOgq4T7WdkQSmulU85nGvsR60VJWwGECWjk8d8vt-iuuyB2RJjS8XuypPxjQIoqYqNQuM85TqOXn4Ic_5k7Hcldo9ctk0paHf_yuRgfxPwkJ4mY3WMrrN0XO0KqmDFj5aV6qe6PE6iB8RrapzZMY54Nv1dP5abl_l-jRYux0BzEGh1n874M7Gb-nH4_ihxb5KcG2hpfl09W7r8O4vdjDeSOeXouZOK4xqbgMyGYmsfiu0n_oTkxPo95K_A8jypNybHLiXPMwgFRbEKq9S4gFEFGbFEVByiOsTRNCL-IIgPW4S1yx9gnBz72hwm1AR4ygwb2uRUAok=s0-l75-ft"/>
          <p:cNvPicPr preferRelativeResize="0"/>
          <p:nvPr/>
        </p:nvPicPr>
        <p:blipFill rotWithShape="1">
          <a:blip r:embed="rId6">
            <a:alphaModFix/>
          </a:blip>
          <a:srcRect/>
          <a:stretch/>
        </p:blipFill>
        <p:spPr>
          <a:xfrm>
            <a:off x="7964100" y="4031759"/>
            <a:ext cx="3183276" cy="2442648"/>
          </a:xfrm>
          <a:prstGeom prst="rect">
            <a:avLst/>
          </a:prstGeom>
          <a:noFill/>
          <a:ln>
            <a:noFill/>
          </a:ln>
        </p:spPr>
      </p:pic>
      <p:sp>
        <p:nvSpPr>
          <p:cNvPr id="174" name="Google Shape;174;p1"/>
          <p:cNvSpPr/>
          <p:nvPr/>
        </p:nvSpPr>
        <p:spPr>
          <a:xfrm>
            <a:off x="602752" y="4759093"/>
            <a:ext cx="558571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dk1"/>
                </a:solidFill>
                <a:latin typeface="Arial Narrow"/>
                <a:ea typeface="Arial Narrow"/>
                <a:cs typeface="Arial Narrow"/>
                <a:sym typeface="Arial Narrow"/>
              </a:rPr>
              <a:t>All other atmospheric and oceanic phenomena visible on the ocean surface in a SAR image a</a:t>
            </a:r>
            <a:r>
              <a:rPr lang="en-US" sz="2400">
                <a:solidFill>
                  <a:schemeClr val="dk1"/>
                </a:solidFill>
                <a:latin typeface="Arial Narrow"/>
                <a:ea typeface="Arial Narrow"/>
                <a:cs typeface="Arial Narrow"/>
                <a:sym typeface="Arial Narrow"/>
              </a:rPr>
              <a:t>re</a:t>
            </a:r>
            <a:r>
              <a:rPr lang="en-US" sz="2400" b="0" i="0" u="none" strike="noStrike" cap="none">
                <a:solidFill>
                  <a:schemeClr val="dk1"/>
                </a:solidFill>
                <a:latin typeface="Arial Narrow"/>
                <a:ea typeface="Arial Narrow"/>
                <a:cs typeface="Arial Narrow"/>
                <a:sym typeface="Arial Narrow"/>
              </a:rPr>
              <a:t> the result of modifiying the pattern of the wind-generated short waves. </a:t>
            </a:r>
            <a:endParaRPr sz="2400" b="0" i="0" u="none" strike="noStrike" cap="none">
              <a:solidFill>
                <a:schemeClr val="dk1"/>
              </a:solidFill>
              <a:latin typeface="Arial Narrow"/>
              <a:ea typeface="Arial Narrow"/>
              <a:cs typeface="Arial Narrow"/>
              <a:sym typeface="Arial Narrow"/>
            </a:endParaRPr>
          </a:p>
        </p:txBody>
      </p:sp>
      <p:pic>
        <p:nvPicPr>
          <p:cNvPr id="2" name="Recorded Sound">
            <a:hlinkClick r:id="" action="ppaction://media"/>
            <a:extLst>
              <a:ext uri="{FF2B5EF4-FFF2-40B4-BE49-F238E27FC236}">
                <a16:creationId xmlns:a16="http://schemas.microsoft.com/office/drawing/2014/main" id="{2E8C9CCC-3CDF-4034-BCD9-25FE17DAD3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411"/>
    </mc:Choice>
    <mc:Fallback xmlns="">
      <p:transition spd="slow" advTm="52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
                                        <p:tgtEl>
                                          <p:spTgt spid="172"/>
                                        </p:tgtEl>
                                      </p:cBhvr>
                                    </p:animEffect>
                                  </p:childTnLst>
                                </p:cTn>
                              </p:par>
                            </p:childTnLst>
                          </p:cTn>
                        </p:par>
                        <p:par>
                          <p:cTn id="8" fill="hold">
                            <p:stCondLst>
                              <p:cond delay="0"/>
                            </p:stCondLst>
                            <p:childTnLst>
                              <p:par>
                                <p:cTn id="9" presetID="1" presetClass="mediacall" presetSubtype="0" fill="hold" nodeType="afterEffect">
                                  <p:stCondLst>
                                    <p:cond delay="0"/>
                                  </p:stCondLst>
                                  <p:childTnLst>
                                    <p:cmd type="call" cmd="playFrom(0.0)">
                                      <p:cBhvr>
                                        <p:cTn id="10" dur="488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1" objId="2"/>
        <p14:stopEvt time="48917"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9d289bb054_1_0"/>
          <p:cNvSpPr txBox="1">
            <a:spLocks noGrp="1"/>
          </p:cNvSpPr>
          <p:nvPr>
            <p:ph type="title"/>
          </p:nvPr>
        </p:nvSpPr>
        <p:spPr>
          <a:xfrm>
            <a:off x="639828"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900"/>
              <a:buNone/>
            </a:pPr>
            <a:r>
              <a:rPr lang="en-US"/>
              <a:t>Information Content</a:t>
            </a:r>
            <a:endParaRPr/>
          </a:p>
        </p:txBody>
      </p:sp>
      <p:pic>
        <p:nvPicPr>
          <p:cNvPr id="180" name="Google Shape;180;g19d289bb054_1_0" descr="https://www.star.nesdis.noaa.gov/socd/mecb/sar/AKDEMO_products/APL_winds/wind_images2/2023-01/S1A_ESA_2023_01_27_19_55_12_0728164512_034.07W_57.51N_HH_C5_GFS025CDF_map_level3.png"/>
          <p:cNvPicPr preferRelativeResize="0"/>
          <p:nvPr/>
        </p:nvPicPr>
        <p:blipFill rotWithShape="1">
          <a:blip r:embed="rId5">
            <a:alphaModFix/>
          </a:blip>
          <a:srcRect/>
          <a:stretch/>
        </p:blipFill>
        <p:spPr>
          <a:xfrm>
            <a:off x="3922505" y="815009"/>
            <a:ext cx="1428750" cy="1428750"/>
          </a:xfrm>
          <a:prstGeom prst="rect">
            <a:avLst/>
          </a:prstGeom>
          <a:noFill/>
          <a:ln>
            <a:noFill/>
          </a:ln>
        </p:spPr>
      </p:pic>
      <p:sp>
        <p:nvSpPr>
          <p:cNvPr id="181" name="Google Shape;181;g19d289bb054_1_0"/>
          <p:cNvSpPr txBox="1"/>
          <p:nvPr/>
        </p:nvSpPr>
        <p:spPr>
          <a:xfrm>
            <a:off x="699462" y="2800944"/>
            <a:ext cx="4350892" cy="488908"/>
          </a:xfrm>
          <a:prstGeom prst="rect">
            <a:avLst/>
          </a:prstGeom>
          <a:noFill/>
          <a:ln>
            <a:noFill/>
          </a:ln>
        </p:spPr>
        <p:txBody>
          <a:bodyPr spcFirstLastPara="1" wrap="square" lIns="0" tIns="0" rIns="0" bIns="0" anchor="t" anchorCtr="0">
            <a:noAutofit/>
          </a:bodyPr>
          <a:lstStyle/>
          <a:p>
            <a:pPr marL="457200" marR="0" lvl="0" indent="-228600" algn="l" rtl="0">
              <a:lnSpc>
                <a:spcPct val="90000"/>
              </a:lnSpc>
              <a:spcBef>
                <a:spcPts val="0"/>
              </a:spcBef>
              <a:spcAft>
                <a:spcPts val="0"/>
              </a:spcAft>
              <a:buClr>
                <a:schemeClr val="dk1"/>
              </a:buClr>
              <a:buSzPts val="1900"/>
              <a:buFont typeface="Arial"/>
              <a:buNone/>
            </a:pPr>
            <a:r>
              <a:rPr lang="en-US" sz="2000" b="0" i="0" u="none" strike="noStrike" cap="none" dirty="0">
                <a:solidFill>
                  <a:schemeClr val="dk1"/>
                </a:solidFill>
                <a:latin typeface="Calibri"/>
                <a:ea typeface="Calibri"/>
                <a:cs typeface="Calibri"/>
                <a:sym typeface="Calibri"/>
              </a:rPr>
              <a:t>Even “non-descript” images…..</a:t>
            </a:r>
            <a:endParaRPr dirty="0"/>
          </a:p>
        </p:txBody>
      </p:sp>
      <p:sp>
        <p:nvSpPr>
          <p:cNvPr id="182" name="Google Shape;182;g19d289bb054_1_0"/>
          <p:cNvSpPr txBox="1"/>
          <p:nvPr/>
        </p:nvSpPr>
        <p:spPr>
          <a:xfrm>
            <a:off x="545075" y="1338206"/>
            <a:ext cx="3146028" cy="615553"/>
          </a:xfrm>
          <a:prstGeom prst="rect">
            <a:avLst/>
          </a:prstGeom>
          <a:solidFill>
            <a:schemeClr val="lt1"/>
          </a:solidFill>
          <a:ln>
            <a:noFill/>
          </a:ln>
        </p:spPr>
        <p:txBody>
          <a:bodyPr spcFirstLastPara="1" wrap="square" lIns="121875" tIns="60925" rIns="121875" bIns="60925" anchor="t" anchorCtr="0">
            <a:noAutofit/>
          </a:bodyPr>
          <a:lstStyle/>
          <a:p>
            <a:pPr marL="0" marR="0" lvl="0" indent="0" algn="ctr"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Sentinel 1A SAR Co-Pol HH NRCS </a:t>
            </a: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27 January 2023 19:55 UTC</a:t>
            </a:r>
            <a:endParaRPr sz="1500" b="0" i="0" u="none" strike="noStrike" cap="none">
              <a:solidFill>
                <a:srgbClr val="000000"/>
              </a:solidFill>
              <a:latin typeface="Calibri"/>
              <a:ea typeface="Calibri"/>
              <a:cs typeface="Calibri"/>
              <a:sym typeface="Calibri"/>
            </a:endParaRPr>
          </a:p>
        </p:txBody>
      </p:sp>
      <p:sp>
        <p:nvSpPr>
          <p:cNvPr id="183" name="Google Shape;183;g19d289bb054_1_0"/>
          <p:cNvSpPr/>
          <p:nvPr/>
        </p:nvSpPr>
        <p:spPr>
          <a:xfrm>
            <a:off x="155713" y="5873714"/>
            <a:ext cx="459519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https://www.star.nesdis.noaa.gov/socd/mecb/sar/AKDEMO_products/APL_winds/wind_images2/2023-01/S1A_ESA_2023_01_27_19_55_12_0728164512_034.07W_57.51N_HH_C_nrcs.png</a:t>
            </a:r>
            <a:endParaRPr/>
          </a:p>
        </p:txBody>
      </p:sp>
      <p:pic>
        <p:nvPicPr>
          <p:cNvPr id="184" name="Google Shape;184;g19d289bb054_1_0"/>
          <p:cNvPicPr preferRelativeResize="0"/>
          <p:nvPr/>
        </p:nvPicPr>
        <p:blipFill rotWithShape="1">
          <a:blip r:embed="rId6">
            <a:alphaModFix/>
          </a:blip>
          <a:srcRect/>
          <a:stretch/>
        </p:blipFill>
        <p:spPr>
          <a:xfrm>
            <a:off x="5745710" y="187324"/>
            <a:ext cx="6334125" cy="6486525"/>
          </a:xfrm>
          <a:prstGeom prst="rect">
            <a:avLst/>
          </a:prstGeom>
          <a:noFill/>
          <a:ln>
            <a:noFill/>
          </a:ln>
        </p:spPr>
      </p:pic>
      <p:pic>
        <p:nvPicPr>
          <p:cNvPr id="2" name="Recorded Sound">
            <a:hlinkClick r:id="" action="ppaction://media"/>
            <a:extLst>
              <a:ext uri="{FF2B5EF4-FFF2-40B4-BE49-F238E27FC236}">
                <a16:creationId xmlns:a16="http://schemas.microsoft.com/office/drawing/2014/main" id="{9FCA28B8-F8E3-4E57-90CC-813DFD5196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000"/>
    </mc:Choice>
    <mc:Fallback xmlns="">
      <p:transition spd="slow"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4" objId="2"/>
        <p14:stopEvt time="19932"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6"/>
          <p:cNvSpPr txBox="1"/>
          <p:nvPr/>
        </p:nvSpPr>
        <p:spPr>
          <a:xfrm>
            <a:off x="699462" y="3175419"/>
            <a:ext cx="4616501" cy="507161"/>
          </a:xfrm>
          <a:prstGeom prst="rect">
            <a:avLst/>
          </a:prstGeom>
          <a:solidFill>
            <a:schemeClr val="lt1"/>
          </a:solid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Calibri"/>
                <a:ea typeface="Calibri"/>
                <a:cs typeface="Calibri"/>
                <a:sym typeface="Calibri"/>
              </a:rPr>
              <a:t>… can contain useful information</a:t>
            </a:r>
            <a:endParaRPr/>
          </a:p>
          <a:p>
            <a:pPr marL="0" marR="0" lvl="0" indent="0" algn="l" rtl="0">
              <a:lnSpc>
                <a:spcPct val="100000"/>
              </a:lnSpc>
              <a:spcBef>
                <a:spcPts val="0"/>
              </a:spcBef>
              <a:spcAft>
                <a:spcPts val="0"/>
              </a:spcAft>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000" b="0" i="0" u="none" strike="noStrike" cap="none">
                <a:solidFill>
                  <a:schemeClr val="dk1"/>
                </a:solidFill>
                <a:latin typeface="Calibri"/>
                <a:ea typeface="Calibri"/>
                <a:cs typeface="Calibri"/>
                <a:sym typeface="Calibri"/>
              </a:rPr>
              <a:t>Ocean surface Normalized Radar Cross Section converted to wind speed using the CMOD4 Geophysical Model Function</a:t>
            </a:r>
            <a:endParaRPr sz="2000" b="0" i="0" u="none" strike="noStrike" cap="none">
              <a:solidFill>
                <a:schemeClr val="dk1"/>
              </a:solidFill>
              <a:latin typeface="Calibri"/>
              <a:ea typeface="Calibri"/>
              <a:cs typeface="Calibri"/>
              <a:sym typeface="Calibri"/>
            </a:endParaRPr>
          </a:p>
        </p:txBody>
      </p:sp>
      <p:sp>
        <p:nvSpPr>
          <p:cNvPr id="190" name="Google Shape;190;p6"/>
          <p:cNvSpPr txBox="1">
            <a:spLocks noGrp="1"/>
          </p:cNvSpPr>
          <p:nvPr>
            <p:ph type="title"/>
          </p:nvPr>
        </p:nvSpPr>
        <p:spPr>
          <a:xfrm>
            <a:off x="639828"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SzPts val="1900"/>
              <a:buNone/>
            </a:pPr>
            <a:r>
              <a:rPr lang="en-US"/>
              <a:t>SAR Derived Wind Speed</a:t>
            </a:r>
            <a:endParaRPr/>
          </a:p>
        </p:txBody>
      </p:sp>
      <p:pic>
        <p:nvPicPr>
          <p:cNvPr id="191" name="Google Shape;191;p6" descr="https://www.star.nesdis.noaa.gov/socd/mecb/sar/AKDEMO_products/APL_winds/wind_images2/2023-01/S1A_ESA_2023_01_27_19_55_12_0728164512_034.07W_57.51N_HH_C5_GFS025CDF_map_level3.png"/>
          <p:cNvPicPr preferRelativeResize="0"/>
          <p:nvPr/>
        </p:nvPicPr>
        <p:blipFill rotWithShape="1">
          <a:blip r:embed="rId5">
            <a:alphaModFix/>
          </a:blip>
          <a:srcRect/>
          <a:stretch/>
        </p:blipFill>
        <p:spPr>
          <a:xfrm>
            <a:off x="3922505" y="815009"/>
            <a:ext cx="1428750" cy="1428750"/>
          </a:xfrm>
          <a:prstGeom prst="rect">
            <a:avLst/>
          </a:prstGeom>
          <a:noFill/>
          <a:ln>
            <a:noFill/>
          </a:ln>
        </p:spPr>
      </p:pic>
      <p:sp>
        <p:nvSpPr>
          <p:cNvPr id="192" name="Google Shape;192;p6"/>
          <p:cNvSpPr txBox="1"/>
          <p:nvPr/>
        </p:nvSpPr>
        <p:spPr>
          <a:xfrm>
            <a:off x="699462" y="2800944"/>
            <a:ext cx="4350892" cy="488908"/>
          </a:xfrm>
          <a:prstGeom prst="rect">
            <a:avLst/>
          </a:prstGeom>
          <a:noFill/>
          <a:ln>
            <a:noFill/>
          </a:ln>
        </p:spPr>
        <p:txBody>
          <a:bodyPr spcFirstLastPara="1" wrap="square" lIns="0" tIns="0" rIns="0" bIns="0" anchor="t" anchorCtr="0">
            <a:noAutofit/>
          </a:bodyPr>
          <a:lstStyle/>
          <a:p>
            <a:pPr marL="457200" marR="0" lvl="0" indent="-228600" algn="l" rtl="0">
              <a:lnSpc>
                <a:spcPct val="90000"/>
              </a:lnSpc>
              <a:spcBef>
                <a:spcPts val="0"/>
              </a:spcBef>
              <a:spcAft>
                <a:spcPts val="0"/>
              </a:spcAft>
              <a:buClr>
                <a:schemeClr val="dk1"/>
              </a:buClr>
              <a:buSzPts val="1900"/>
              <a:buFont typeface="Arial"/>
              <a:buNone/>
            </a:pPr>
            <a:r>
              <a:rPr lang="en-US" sz="2000" b="0" i="0" u="none" strike="noStrike" cap="none">
                <a:solidFill>
                  <a:schemeClr val="dk1"/>
                </a:solidFill>
                <a:latin typeface="Calibri"/>
                <a:ea typeface="Calibri"/>
                <a:cs typeface="Calibri"/>
                <a:sym typeface="Calibri"/>
              </a:rPr>
              <a:t>Even </a:t>
            </a:r>
            <a:r>
              <a:rPr lang="en-US" sz="2000">
                <a:solidFill>
                  <a:schemeClr val="dk1"/>
                </a:solidFill>
                <a:latin typeface="Calibri"/>
                <a:ea typeface="Calibri"/>
                <a:cs typeface="Calibri"/>
                <a:sym typeface="Calibri"/>
              </a:rPr>
              <a:t>“</a:t>
            </a:r>
            <a:r>
              <a:rPr lang="en-US" sz="2000" b="0" i="0" u="none" strike="noStrike" cap="none">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non-descript</a:t>
            </a:r>
            <a:r>
              <a:rPr lang="en-US" sz="2000">
                <a:solidFill>
                  <a:schemeClr val="dk1"/>
                </a:solidFill>
                <a:latin typeface="Calibri"/>
                <a:ea typeface="Calibri"/>
                <a:cs typeface="Calibri"/>
                <a:sym typeface="Calibri"/>
              </a:rPr>
              <a:t>” </a:t>
            </a:r>
            <a:r>
              <a:rPr lang="en-US" sz="2000" b="0" i="0" u="none" strike="noStrike" cap="none">
                <a:solidFill>
                  <a:schemeClr val="dk1"/>
                </a:solidFill>
                <a:latin typeface="Calibri"/>
                <a:ea typeface="Calibri"/>
                <a:cs typeface="Calibri"/>
                <a:sym typeface="Calibri"/>
              </a:rPr>
              <a:t> images…..</a:t>
            </a:r>
            <a:endParaRPr sz="2000" b="0" i="0" u="none" strike="noStrike" cap="none">
              <a:solidFill>
                <a:schemeClr val="dk1"/>
              </a:solidFill>
              <a:latin typeface="Calibri"/>
              <a:ea typeface="Calibri"/>
              <a:cs typeface="Calibri"/>
              <a:sym typeface="Calibri"/>
            </a:endParaRPr>
          </a:p>
        </p:txBody>
      </p:sp>
      <p:sp>
        <p:nvSpPr>
          <p:cNvPr id="193" name="Google Shape;193;p6"/>
          <p:cNvSpPr txBox="1"/>
          <p:nvPr/>
        </p:nvSpPr>
        <p:spPr>
          <a:xfrm>
            <a:off x="545075" y="1338206"/>
            <a:ext cx="3146028" cy="615553"/>
          </a:xfrm>
          <a:prstGeom prst="rect">
            <a:avLst/>
          </a:prstGeom>
          <a:solidFill>
            <a:schemeClr val="lt1"/>
          </a:solidFill>
          <a:ln>
            <a:noFill/>
          </a:ln>
        </p:spPr>
        <p:txBody>
          <a:bodyPr spcFirstLastPara="1" wrap="square" lIns="121875" tIns="60925" rIns="121875" bIns="60925" anchor="t" anchorCtr="0">
            <a:noAutofit/>
          </a:bodyPr>
          <a:lstStyle/>
          <a:p>
            <a:pPr marL="0" marR="0" lvl="0" indent="0" algn="ctr"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Sentinel 1A SAR Co-Pol HH NRCS </a:t>
            </a: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27 January 2023 19:55 UTC</a:t>
            </a:r>
            <a:endParaRPr sz="1500" b="0" i="0" u="none" strike="noStrike" cap="none">
              <a:solidFill>
                <a:srgbClr val="000000"/>
              </a:solidFill>
              <a:latin typeface="Calibri"/>
              <a:ea typeface="Calibri"/>
              <a:cs typeface="Calibri"/>
              <a:sym typeface="Calibri"/>
            </a:endParaRPr>
          </a:p>
        </p:txBody>
      </p:sp>
      <p:sp>
        <p:nvSpPr>
          <p:cNvPr id="194" name="Google Shape;194;p6"/>
          <p:cNvSpPr/>
          <p:nvPr/>
        </p:nvSpPr>
        <p:spPr>
          <a:xfrm>
            <a:off x="194479" y="6042991"/>
            <a:ext cx="505400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sng" strike="noStrike" cap="none">
                <a:solidFill>
                  <a:srgbClr val="000000"/>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https://www.star.nesdis.noaa.gov/socd/mecb/sar/AKDEMO_products/APL_winds/wind_images2/2023-01/S1A_ESA_2023_01_27_19_55_12_0728164512_034.07W_57.51N_HH_C5_GFS025CDF_wind.png</a:t>
            </a:r>
            <a:endParaRPr sz="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800" b="0" i="0" u="none" strike="noStrike" cap="none">
              <a:solidFill>
                <a:srgbClr val="000000"/>
              </a:solidFill>
              <a:latin typeface="Calibri"/>
              <a:ea typeface="Calibri"/>
              <a:cs typeface="Calibri"/>
              <a:sym typeface="Calibri"/>
            </a:endParaRPr>
          </a:p>
        </p:txBody>
      </p:sp>
      <p:pic>
        <p:nvPicPr>
          <p:cNvPr id="195" name="Google Shape;195;p6"/>
          <p:cNvPicPr preferRelativeResize="0"/>
          <p:nvPr/>
        </p:nvPicPr>
        <p:blipFill rotWithShape="1">
          <a:blip r:embed="rId7">
            <a:alphaModFix/>
          </a:blip>
          <a:srcRect/>
          <a:stretch/>
        </p:blipFill>
        <p:spPr>
          <a:xfrm>
            <a:off x="5751839" y="194230"/>
            <a:ext cx="6383337" cy="6432550"/>
          </a:xfrm>
          <a:prstGeom prst="rect">
            <a:avLst/>
          </a:prstGeom>
          <a:noFill/>
          <a:ln>
            <a:noFill/>
          </a:ln>
        </p:spPr>
      </p:pic>
      <p:pic>
        <p:nvPicPr>
          <p:cNvPr id="3" name="Recorded Sound">
            <a:hlinkClick r:id="" action="ppaction://media"/>
            <a:extLst>
              <a:ext uri="{FF2B5EF4-FFF2-40B4-BE49-F238E27FC236}">
                <a16:creationId xmlns:a16="http://schemas.microsoft.com/office/drawing/2014/main" id="{9F84427B-2E8B-4E72-BB10-11B7F681621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201"/>
    </mc:Choice>
    <mc:Fallback xmlns="">
      <p:transition spd="slow" advTm="34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7" objId="3"/>
        <p14:stopEvt time="34201"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7"/>
          <p:cNvPicPr preferRelativeResize="0"/>
          <p:nvPr/>
        </p:nvPicPr>
        <p:blipFill rotWithShape="1">
          <a:blip r:embed="rId5">
            <a:alphaModFix/>
          </a:blip>
          <a:srcRect/>
          <a:stretch/>
        </p:blipFill>
        <p:spPr>
          <a:xfrm>
            <a:off x="4122407" y="82772"/>
            <a:ext cx="8004175" cy="6632575"/>
          </a:xfrm>
          <a:prstGeom prst="rect">
            <a:avLst/>
          </a:prstGeom>
          <a:noFill/>
          <a:ln>
            <a:noFill/>
          </a:ln>
        </p:spPr>
      </p:pic>
      <p:sp>
        <p:nvSpPr>
          <p:cNvPr id="201" name="Google Shape;201;p7"/>
          <p:cNvSpPr txBox="1">
            <a:spLocks noGrp="1"/>
          </p:cNvSpPr>
          <p:nvPr>
            <p:ph type="title"/>
          </p:nvPr>
        </p:nvSpPr>
        <p:spPr>
          <a:xfrm>
            <a:off x="639829" y="219471"/>
            <a:ext cx="7521127" cy="314028"/>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2E6191"/>
              </a:buClr>
              <a:buSzPts val="1400"/>
              <a:buFont typeface="Arial"/>
              <a:buNone/>
            </a:pPr>
            <a:r>
              <a:rPr lang="en-US"/>
              <a:t>Atmosphere </a:t>
            </a:r>
            <a:endParaRPr/>
          </a:p>
        </p:txBody>
      </p:sp>
      <p:sp>
        <p:nvSpPr>
          <p:cNvPr id="202" name="Google Shape;202;p7"/>
          <p:cNvSpPr txBox="1">
            <a:spLocks noGrp="1"/>
          </p:cNvSpPr>
          <p:nvPr>
            <p:ph type="body" idx="1"/>
          </p:nvPr>
        </p:nvSpPr>
        <p:spPr>
          <a:xfrm>
            <a:off x="148229" y="2536834"/>
            <a:ext cx="4084749" cy="3302577"/>
          </a:xfrm>
          <a:prstGeom prst="rect">
            <a:avLst/>
          </a:prstGeom>
          <a:noFill/>
          <a:ln>
            <a:noFill/>
          </a:ln>
        </p:spPr>
        <p:txBody>
          <a:bodyPr spcFirstLastPara="1" wrap="square" lIns="0" tIns="0" rIns="0" bIns="0" anchor="t" anchorCtr="0">
            <a:noAutofit/>
          </a:bodyPr>
          <a:lstStyle/>
          <a:p>
            <a:pPr marL="457200" marR="0" lvl="0" indent="-317500" algn="l" rtl="0">
              <a:lnSpc>
                <a:spcPct val="90000"/>
              </a:lnSpc>
              <a:spcBef>
                <a:spcPts val="0"/>
              </a:spcBef>
              <a:spcAft>
                <a:spcPts val="0"/>
              </a:spcAft>
              <a:buSzPts val="1400"/>
              <a:buChar char="●"/>
            </a:pPr>
            <a:r>
              <a:rPr lang="en-US" dirty="0"/>
              <a:t>Moderate (15 </a:t>
            </a:r>
            <a:r>
              <a:rPr lang="en-US" dirty="0" err="1"/>
              <a:t>kt</a:t>
            </a:r>
            <a:r>
              <a:rPr lang="en-US" dirty="0"/>
              <a:t>) winds out of the east are influenced by the island topography producing regions of increased and reduced wind speed</a:t>
            </a:r>
            <a:endParaRPr dirty="0"/>
          </a:p>
          <a:p>
            <a:pPr marL="457200" marR="0" lvl="0" indent="0" algn="l" rtl="0">
              <a:lnSpc>
                <a:spcPct val="90000"/>
              </a:lnSpc>
              <a:spcBef>
                <a:spcPts val="0"/>
              </a:spcBef>
              <a:spcAft>
                <a:spcPts val="0"/>
              </a:spcAft>
              <a:buNone/>
            </a:pPr>
            <a:endParaRPr dirty="0"/>
          </a:p>
          <a:p>
            <a:pPr marL="457200" marR="0" lvl="0" indent="-317500" algn="l" rtl="0">
              <a:lnSpc>
                <a:spcPct val="90000"/>
              </a:lnSpc>
              <a:spcBef>
                <a:spcPts val="0"/>
              </a:spcBef>
              <a:spcAft>
                <a:spcPts val="0"/>
              </a:spcAft>
              <a:buSzPts val="1400"/>
              <a:buChar char="●"/>
            </a:pPr>
            <a:r>
              <a:rPr lang="en-US" dirty="0"/>
              <a:t>Storm cell imprints (cold pools) </a:t>
            </a:r>
            <a:endParaRPr dirty="0"/>
          </a:p>
          <a:p>
            <a:pPr marL="457200" marR="0" lvl="0" indent="0" algn="l" rtl="0">
              <a:lnSpc>
                <a:spcPct val="90000"/>
              </a:lnSpc>
              <a:spcBef>
                <a:spcPts val="0"/>
              </a:spcBef>
              <a:spcAft>
                <a:spcPts val="0"/>
              </a:spcAft>
              <a:buNone/>
            </a:pPr>
            <a:r>
              <a:rPr lang="en-US" dirty="0"/>
              <a:t>A cold pool is a pocket of dense air that forms when rain evaporates during intense precipitation.  A surface-based cold pool is a  region of relatively stable air.</a:t>
            </a:r>
            <a:endParaRPr dirty="0"/>
          </a:p>
        </p:txBody>
      </p:sp>
      <p:sp>
        <p:nvSpPr>
          <p:cNvPr id="203" name="Google Shape;203;p7"/>
          <p:cNvSpPr txBox="1">
            <a:spLocks noGrp="1"/>
          </p:cNvSpPr>
          <p:nvPr>
            <p:ph type="sldNum" idx="4294967295"/>
          </p:nvPr>
        </p:nvSpPr>
        <p:spPr>
          <a:xfrm>
            <a:off x="11087100" y="6442075"/>
            <a:ext cx="11049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a:t>
            </a:fld>
            <a:r>
              <a:rPr lang="en-US"/>
              <a:t> </a:t>
            </a:r>
            <a:endParaRPr/>
          </a:p>
        </p:txBody>
      </p:sp>
      <p:sp>
        <p:nvSpPr>
          <p:cNvPr id="204" name="Google Shape;204;p7"/>
          <p:cNvSpPr txBox="1"/>
          <p:nvPr/>
        </p:nvSpPr>
        <p:spPr>
          <a:xfrm>
            <a:off x="0" y="1170499"/>
            <a:ext cx="3072809" cy="615553"/>
          </a:xfrm>
          <a:prstGeom prst="rect">
            <a:avLst/>
          </a:prstGeom>
          <a:solidFill>
            <a:schemeClr val="lt1"/>
          </a:solidFill>
          <a:ln>
            <a:noFill/>
          </a:ln>
        </p:spPr>
        <p:txBody>
          <a:bodyPr spcFirstLastPara="1" wrap="square" lIns="121875" tIns="60925" rIns="121875" bIns="60925" anchor="t" anchorCtr="0">
            <a:noAutofit/>
          </a:bodyPr>
          <a:lstStyle/>
          <a:p>
            <a:pPr marL="0" marR="0" lvl="0" indent="0" algn="ctr"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Sentinel 1A SAR Co-Pol VV NRCS </a:t>
            </a:r>
            <a:endParaRPr sz="16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29 May 2022  04:31 UTC</a:t>
            </a:r>
            <a:endParaRPr sz="1500" b="0" i="0" u="none" strike="noStrike" cap="none">
              <a:solidFill>
                <a:srgbClr val="000000"/>
              </a:solidFill>
              <a:latin typeface="Calibri"/>
              <a:ea typeface="Calibri"/>
              <a:cs typeface="Calibri"/>
              <a:sym typeface="Calibri"/>
            </a:endParaRPr>
          </a:p>
        </p:txBody>
      </p:sp>
      <p:pic>
        <p:nvPicPr>
          <p:cNvPr id="205" name="Google Shape;205;p7"/>
          <p:cNvPicPr preferRelativeResize="0"/>
          <p:nvPr/>
        </p:nvPicPr>
        <p:blipFill rotWithShape="1">
          <a:blip r:embed="rId6">
            <a:alphaModFix/>
          </a:blip>
          <a:srcRect/>
          <a:stretch/>
        </p:blipFill>
        <p:spPr>
          <a:xfrm>
            <a:off x="2876963" y="1071677"/>
            <a:ext cx="1428750" cy="1428750"/>
          </a:xfrm>
          <a:prstGeom prst="rect">
            <a:avLst/>
          </a:prstGeom>
          <a:noFill/>
          <a:ln>
            <a:noFill/>
          </a:ln>
        </p:spPr>
      </p:pic>
      <p:sp>
        <p:nvSpPr>
          <p:cNvPr id="206" name="Google Shape;206;p7"/>
          <p:cNvSpPr/>
          <p:nvPr/>
        </p:nvSpPr>
        <p:spPr>
          <a:xfrm>
            <a:off x="53186" y="6103521"/>
            <a:ext cx="425252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https://www.star.nesdis.noaa.gov/socd/mecb/sar/AKDEMO_products/APL_winds/wind_images2/2022-05/S1A_ESA_2022_05_29_04_31_26_0707113886_155.78W_20.31N_VV_C_nrcs.png</a:t>
            </a:r>
            <a:endParaRPr/>
          </a:p>
        </p:txBody>
      </p:sp>
      <p:sp>
        <p:nvSpPr>
          <p:cNvPr id="207" name="Google Shape;207;p7"/>
          <p:cNvSpPr txBox="1"/>
          <p:nvPr/>
        </p:nvSpPr>
        <p:spPr>
          <a:xfrm>
            <a:off x="6096000" y="2767533"/>
            <a:ext cx="1789272" cy="5025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33" b="0" i="0" u="none" strike="noStrike" cap="none">
                <a:solidFill>
                  <a:schemeClr val="lt1"/>
                </a:solidFill>
                <a:latin typeface="Calibri"/>
                <a:ea typeface="Calibri"/>
                <a:cs typeface="Calibri"/>
                <a:sym typeface="Calibri"/>
              </a:rPr>
              <a:t>Funneling </a:t>
            </a:r>
            <a:endParaRPr/>
          </a:p>
          <a:p>
            <a:pPr marL="0" marR="0" lvl="0" indent="0" algn="ctr" rtl="0">
              <a:lnSpc>
                <a:spcPct val="100000"/>
              </a:lnSpc>
              <a:spcBef>
                <a:spcPts val="0"/>
              </a:spcBef>
              <a:spcAft>
                <a:spcPts val="0"/>
              </a:spcAft>
              <a:buNone/>
            </a:pPr>
            <a:r>
              <a:rPr lang="en-US" sz="1333" b="0" i="0" u="none" strike="noStrike" cap="none">
                <a:solidFill>
                  <a:schemeClr val="lt1"/>
                </a:solidFill>
                <a:latin typeface="Calibri"/>
                <a:ea typeface="Calibri"/>
                <a:cs typeface="Calibri"/>
                <a:sym typeface="Calibri"/>
              </a:rPr>
              <a:t>(increased wind speed)</a:t>
            </a:r>
            <a:endParaRPr/>
          </a:p>
        </p:txBody>
      </p:sp>
      <p:sp>
        <p:nvSpPr>
          <p:cNvPr id="208" name="Google Shape;208;p7"/>
          <p:cNvSpPr txBox="1"/>
          <p:nvPr/>
        </p:nvSpPr>
        <p:spPr>
          <a:xfrm>
            <a:off x="5866881" y="4057056"/>
            <a:ext cx="1835760" cy="5025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33" b="0" i="0" u="none" strike="noStrike" cap="none">
                <a:solidFill>
                  <a:schemeClr val="lt1"/>
                </a:solidFill>
                <a:latin typeface="Calibri"/>
                <a:ea typeface="Calibri"/>
                <a:cs typeface="Calibri"/>
                <a:sym typeface="Calibri"/>
              </a:rPr>
              <a:t>Shadowing  </a:t>
            </a:r>
            <a:endParaRPr/>
          </a:p>
          <a:p>
            <a:pPr marL="0" marR="0" lvl="0" indent="0" algn="ctr" rtl="0">
              <a:lnSpc>
                <a:spcPct val="100000"/>
              </a:lnSpc>
              <a:spcBef>
                <a:spcPts val="0"/>
              </a:spcBef>
              <a:spcAft>
                <a:spcPts val="0"/>
              </a:spcAft>
              <a:buNone/>
            </a:pPr>
            <a:r>
              <a:rPr lang="en-US" sz="1333" b="0" i="0" u="none" strike="noStrike" cap="none">
                <a:solidFill>
                  <a:schemeClr val="lt1"/>
                </a:solidFill>
                <a:latin typeface="Calibri"/>
                <a:ea typeface="Calibri"/>
                <a:cs typeface="Calibri"/>
                <a:sym typeface="Calibri"/>
              </a:rPr>
              <a:t>(decreased wind speed)</a:t>
            </a:r>
            <a:endParaRPr/>
          </a:p>
        </p:txBody>
      </p:sp>
      <p:sp>
        <p:nvSpPr>
          <p:cNvPr id="209" name="Google Shape;209;p7"/>
          <p:cNvSpPr txBox="1"/>
          <p:nvPr/>
        </p:nvSpPr>
        <p:spPr>
          <a:xfrm>
            <a:off x="8693900" y="2715947"/>
            <a:ext cx="1569660" cy="2974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333" b="0" i="0" u="none" strike="noStrike" cap="none">
                <a:solidFill>
                  <a:schemeClr val="lt1"/>
                </a:solidFill>
                <a:latin typeface="Calibri"/>
                <a:ea typeface="Calibri"/>
                <a:cs typeface="Calibri"/>
                <a:sym typeface="Calibri"/>
              </a:rPr>
              <a:t>Storm Cell Imprints</a:t>
            </a:r>
            <a:endParaRPr/>
          </a:p>
        </p:txBody>
      </p:sp>
      <p:pic>
        <p:nvPicPr>
          <p:cNvPr id="2" name="Recorded Sound">
            <a:hlinkClick r:id="" action="ppaction://media"/>
            <a:extLst>
              <a:ext uri="{FF2B5EF4-FFF2-40B4-BE49-F238E27FC236}">
                <a16:creationId xmlns:a16="http://schemas.microsoft.com/office/drawing/2014/main" id="{4D0BF45F-C7B5-4604-AD4A-742CD6B58AC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395"/>
    </mc:Choice>
    <mc:Fallback xmlns="">
      <p:transition spd="slow" advTm="33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3" objId="2"/>
        <p14:stopEvt time="33395" objId="2"/>
      </p14:showEvtLst>
    </p:ext>
  </p:extLst>
</p:sld>
</file>

<file path=ppt/theme/theme1.xml><?xml version="1.0" encoding="utf-8"?>
<a:theme xmlns:a="http://schemas.openxmlformats.org/drawingml/2006/main" name="1_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38272</TotalTime>
  <Words>3416</Words>
  <Application>Microsoft Macintosh PowerPoint</Application>
  <PresentationFormat>Widescreen</PresentationFormat>
  <Paragraphs>359</Paragraphs>
  <Slides>34</Slides>
  <Notes>33</Notes>
  <HiddenSlides>0</HiddenSlides>
  <MMClips>35</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 Narrow</vt:lpstr>
      <vt:lpstr>Calibri</vt:lpstr>
      <vt:lpstr>Helvetica Neue</vt:lpstr>
      <vt:lpstr>Arial</vt:lpstr>
      <vt:lpstr>1_NOAA Title Options</vt:lpstr>
      <vt:lpstr>1_Custom Design</vt:lpstr>
      <vt:lpstr>How Various Oceanic and Atmospheric Phenomena Appear in SAR Imagery  </vt:lpstr>
      <vt:lpstr>The CoastWatch Synthetic Aperture Radar instructional series </vt:lpstr>
      <vt:lpstr>What can be detected by SAR?</vt:lpstr>
      <vt:lpstr>A radar measures the portion of the transmitter radar energy  that is backscattered to the antenna</vt:lpstr>
      <vt:lpstr>The effect of wind…</vt:lpstr>
      <vt:lpstr>Components of ocean surface roughness contributing to backscatter</vt:lpstr>
      <vt:lpstr>Information Content</vt:lpstr>
      <vt:lpstr>SAR Derived Wind Speed</vt:lpstr>
      <vt:lpstr>Atmosphere </vt:lpstr>
      <vt:lpstr>Atmosphere</vt:lpstr>
      <vt:lpstr>Atmosphere</vt:lpstr>
      <vt:lpstr>Atmosphere - Wind </vt:lpstr>
      <vt:lpstr>Super Typhoon Goni – 30 Oct 2020</vt:lpstr>
      <vt:lpstr>Atmosphere - Open Cell Clouds</vt:lpstr>
      <vt:lpstr>Atmosphere - Convection Cells</vt:lpstr>
      <vt:lpstr>Atmosphere – Lee waves and Atmospheric Gravity Waves</vt:lpstr>
      <vt:lpstr>Atmosphere and Ocean</vt:lpstr>
      <vt:lpstr>Ocean – Oil </vt:lpstr>
      <vt:lpstr>Ocean – Sea Surface Temperature (SST) on SAR Backscatter</vt:lpstr>
      <vt:lpstr>Ocean – Current / Suloy</vt:lpstr>
      <vt:lpstr>Ocean – Swell Waves</vt:lpstr>
      <vt:lpstr>Ocean – Nonlinear Internal Waves</vt:lpstr>
      <vt:lpstr>Ocean – River Plume and Wave Breaking</vt:lpstr>
      <vt:lpstr>Ocean - Waves and Sea Ice  </vt:lpstr>
      <vt:lpstr>Ocean – Sea Ice</vt:lpstr>
      <vt:lpstr>Ocean – Sea Ice</vt:lpstr>
      <vt:lpstr>Ocean – Sea Ice</vt:lpstr>
      <vt:lpstr>Ocean - Lake Ice </vt:lpstr>
      <vt:lpstr>Ocean - Lake Ice </vt:lpstr>
      <vt:lpstr>Ocean - Lake Ice 30 January 2022 </vt:lpstr>
      <vt:lpstr>Ocean and Atmosphere</vt:lpstr>
      <vt:lpstr>Ocean and Atmosphere</vt:lpstr>
      <vt:lpstr>References and other online sites for imagery and information</vt:lpstr>
      <vt:lpstr>CoastWatch Data Portal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Various Oceanic and Atmospheric Phenomena Appear in SAR Imagery</dc:title>
  <dc:creator>CoastWatch</dc:creator>
  <cp:lastModifiedBy>Microsoft Office User</cp:lastModifiedBy>
  <cp:revision>83</cp:revision>
  <dcterms:created xsi:type="dcterms:W3CDTF">2014-05-07T21:32:41Z</dcterms:created>
  <dcterms:modified xsi:type="dcterms:W3CDTF">2025-03-11T20:44:49Z</dcterms:modified>
</cp:coreProperties>
</file>